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48"/>
  </p:notesMasterIdLst>
  <p:handoutMasterIdLst>
    <p:handoutMasterId r:id="rId49"/>
  </p:handoutMasterIdLst>
  <p:sldIdLst>
    <p:sldId id="1595" r:id="rId6"/>
    <p:sldId id="2076136817" r:id="rId7"/>
    <p:sldId id="262" r:id="rId8"/>
    <p:sldId id="1603" r:id="rId9"/>
    <p:sldId id="1599" r:id="rId10"/>
    <p:sldId id="1600" r:id="rId11"/>
    <p:sldId id="1601" r:id="rId12"/>
    <p:sldId id="1602" r:id="rId13"/>
    <p:sldId id="2076136875" r:id="rId14"/>
    <p:sldId id="2076136876" r:id="rId15"/>
    <p:sldId id="2076136832" r:id="rId16"/>
    <p:sldId id="2076136834" r:id="rId17"/>
    <p:sldId id="2076136833" r:id="rId18"/>
    <p:sldId id="2076136836" r:id="rId19"/>
    <p:sldId id="2076136877" r:id="rId20"/>
    <p:sldId id="2076136831" r:id="rId21"/>
    <p:sldId id="2076136835" r:id="rId22"/>
    <p:sldId id="2076136878" r:id="rId23"/>
    <p:sldId id="2076136853" r:id="rId24"/>
    <p:sldId id="2076136854" r:id="rId25"/>
    <p:sldId id="2076136855" r:id="rId26"/>
    <p:sldId id="2076136856" r:id="rId27"/>
    <p:sldId id="2076136860" r:id="rId28"/>
    <p:sldId id="2076136818" r:id="rId29"/>
    <p:sldId id="2076136861" r:id="rId30"/>
    <p:sldId id="2076136862" r:id="rId31"/>
    <p:sldId id="2076136863" r:id="rId32"/>
    <p:sldId id="2076136857" r:id="rId33"/>
    <p:sldId id="2076136864" r:id="rId34"/>
    <p:sldId id="2076136858" r:id="rId35"/>
    <p:sldId id="2076136865" r:id="rId36"/>
    <p:sldId id="2076136866" r:id="rId37"/>
    <p:sldId id="2076136867" r:id="rId38"/>
    <p:sldId id="2076136868" r:id="rId39"/>
    <p:sldId id="2076136869" r:id="rId40"/>
    <p:sldId id="2076136870" r:id="rId41"/>
    <p:sldId id="2076136871" r:id="rId42"/>
    <p:sldId id="2076136872" r:id="rId43"/>
    <p:sldId id="2076136873" r:id="rId44"/>
    <p:sldId id="2076136874" r:id="rId45"/>
    <p:sldId id="1627" r:id="rId46"/>
    <p:sldId id="2076136824"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62"/>
            <p14:sldId id="1603"/>
            <p14:sldId id="1599"/>
            <p14:sldId id="1600"/>
            <p14:sldId id="1601"/>
            <p14:sldId id="1602"/>
            <p14:sldId id="2076136875"/>
            <p14:sldId id="2076136876"/>
            <p14:sldId id="2076136832"/>
            <p14:sldId id="2076136834"/>
            <p14:sldId id="2076136833"/>
            <p14:sldId id="2076136836"/>
            <p14:sldId id="2076136877"/>
            <p14:sldId id="2076136831"/>
            <p14:sldId id="2076136835"/>
            <p14:sldId id="2076136878"/>
            <p14:sldId id="2076136853"/>
            <p14:sldId id="2076136854"/>
            <p14:sldId id="2076136855"/>
            <p14:sldId id="2076136856"/>
            <p14:sldId id="2076136860"/>
            <p14:sldId id="2076136818"/>
            <p14:sldId id="2076136861"/>
            <p14:sldId id="2076136862"/>
            <p14:sldId id="2076136863"/>
            <p14:sldId id="2076136857"/>
            <p14:sldId id="2076136864"/>
            <p14:sldId id="2076136858"/>
            <p14:sldId id="2076136865"/>
            <p14:sldId id="2076136866"/>
            <p14:sldId id="2076136867"/>
            <p14:sldId id="2076136868"/>
            <p14:sldId id="2076136869"/>
            <p14:sldId id="2076136870"/>
            <p14:sldId id="2076136871"/>
            <p14:sldId id="2076136872"/>
            <p14:sldId id="2076136873"/>
            <p14:sldId id="2076136874"/>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4FE"/>
    <a:srgbClr val="005A9E"/>
    <a:srgbClr val="2F2F2F"/>
    <a:srgbClr val="E6E6E6"/>
    <a:srgbClr val="FFFFFF"/>
    <a:srgbClr val="A6A6A6"/>
    <a:srgbClr val="00BCF2"/>
    <a:srgbClr val="787878"/>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3342" autoAdjust="0"/>
  </p:normalViewPr>
  <p:slideViewPr>
    <p:cSldViewPr snapToGrid="0">
      <p:cViewPr varScale="1">
        <p:scale>
          <a:sx n="75" d="100"/>
          <a:sy n="75" d="100"/>
        </p:scale>
        <p:origin x="816"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3/24/2021 1:43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3/24/2021 1:43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sharepoint/dev/spfx/use-aadhttpcli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3/24/2021 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5312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03807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3/24/2021 1:47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18516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https://docs.microsoft.com/en-us/sharepoint/dev/spfx/use-aadhttpclient</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5</a:t>
            </a:fld>
            <a:endParaRPr lang="en-US"/>
          </a:p>
        </p:txBody>
      </p:sp>
    </p:spTree>
    <p:extLst>
      <p:ext uri="{BB962C8B-B14F-4D97-AF65-F5344CB8AC3E}">
        <p14:creationId xmlns:p14="http://schemas.microsoft.com/office/powerpoint/2010/main" val="35351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3/24/2021 1:47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46417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3/24/2021 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8516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1:45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55295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275169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4019852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theme" Target="../theme/theme2.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2" r:id="rId31"/>
    <p:sldLayoutId id="2147484583" r:id="rId32"/>
    <p:sldLayoutId id="2147484584" r:id="rId33"/>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7.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hyperlink" Target="https://pnp.github.io/" TargetMode="External"/><Relationship Id="rId2" Type="http://schemas.openxmlformats.org/officeDocument/2006/relationships/image" Target="../media/image28.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pnp.github.io/sp-dev-fx-controls-react/" TargetMode="Externa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8" Type="http://schemas.openxmlformats.org/officeDocument/2006/relationships/hyperlink" Target="https://pnp.github.io/sp-dev-fx-controls-react/controls/FileTypeIcon" TargetMode="External"/><Relationship Id="rId13" Type="http://schemas.openxmlformats.org/officeDocument/2006/relationships/hyperlink" Target="https://pnp.github.io/sp-dev-fx-controls-react/controls/IFrameDialog" TargetMode="External"/><Relationship Id="rId18" Type="http://schemas.openxmlformats.org/officeDocument/2006/relationships/hyperlink" Target="https://pnp.github.io/sp-dev-fx-controls-react/controls/PeoplePicker" TargetMode="External"/><Relationship Id="rId3" Type="http://schemas.openxmlformats.org/officeDocument/2006/relationships/hyperlink" Target="https://pnp.github.io/sp-dev-fx-controls-react/controls/Carousel" TargetMode="External"/><Relationship Id="rId21" Type="http://schemas.openxmlformats.org/officeDocument/2006/relationships/hyperlink" Target="https://pnp.github.io/sp-dev-fx-controls-react/controls/SiteBreadcrumb" TargetMode="External"/><Relationship Id="rId7" Type="http://schemas.openxmlformats.org/officeDocument/2006/relationships/hyperlink" Target="https://pnp.github.io/sp-dev-fx-controls-react/controls/FilePicker" TargetMode="External"/><Relationship Id="rId12" Type="http://schemas.openxmlformats.org/officeDocument/2006/relationships/hyperlink" Target="https://pnp.github.io/sp-dev-fx-controls-react/controls/IconPicker" TargetMode="External"/><Relationship Id="rId17" Type="http://schemas.openxmlformats.org/officeDocument/2006/relationships/hyperlink" Target="https://pnp.github.io/sp-dev-fx-controls-react/controls/Map" TargetMode="External"/><Relationship Id="rId25" Type="http://schemas.openxmlformats.org/officeDocument/2006/relationships/hyperlink" Target="https://pnp.github.io/sp-dev-fx-controls-react/controls/WebPartTitle" TargetMode="External"/><Relationship Id="rId2" Type="http://schemas.openxmlformats.org/officeDocument/2006/relationships/hyperlink" Target="https://pnp.github.io/sp-dev-fx-controls-react/" TargetMode="External"/><Relationship Id="rId16" Type="http://schemas.openxmlformats.org/officeDocument/2006/relationships/hyperlink" Target="https://pnp.github.io/sp-dev-fx-controls-react/controls/ListView" TargetMode="External"/><Relationship Id="rId20" Type="http://schemas.openxmlformats.org/officeDocument/2006/relationships/hyperlink" Target="https://pnp.github.io/sp-dev-fx-controls-react/controls/Progress" TargetMode="External"/><Relationship Id="rId1" Type="http://schemas.openxmlformats.org/officeDocument/2006/relationships/slideLayout" Target="../slideLayouts/slideLayout37.xml"/><Relationship Id="rId6" Type="http://schemas.openxmlformats.org/officeDocument/2006/relationships/hyperlink" Target="https://pnp.github.io/sp-dev-fx-controls-react/controls/DateTimePicker" TargetMode="External"/><Relationship Id="rId11" Type="http://schemas.openxmlformats.org/officeDocument/2006/relationships/hyperlink" Target="https://pnp.github.io/sp-dev-fx-controls-react/controls/GridLayout" TargetMode="External"/><Relationship Id="rId24" Type="http://schemas.openxmlformats.org/officeDocument/2006/relationships/hyperlink" Target="https://pnp.github.io/sp-dev-fx-controls-react/controls/TreeView" TargetMode="External"/><Relationship Id="rId5" Type="http://schemas.openxmlformats.org/officeDocument/2006/relationships/hyperlink" Target="https://pnp.github.io/sp-dev-fx-controls-react/controls/ComboBoxListItemPicker" TargetMode="External"/><Relationship Id="rId15" Type="http://schemas.openxmlformats.org/officeDocument/2006/relationships/hyperlink" Target="https://pnp.github.io/sp-dev-fx-controls-react/controls/ListPicker" TargetMode="External"/><Relationship Id="rId23" Type="http://schemas.openxmlformats.org/officeDocument/2006/relationships/hyperlink" Target="https://pnp.github.io/sp-dev-fx-controls-react/controls/TaxonomyPicker" TargetMode="External"/><Relationship Id="rId10" Type="http://schemas.openxmlformats.org/officeDocument/2006/relationships/hyperlink" Target="https://pnp.github.io/sp-dev-fx-controls-react/controls/FolderPicker" TargetMode="External"/><Relationship Id="rId19" Type="http://schemas.openxmlformats.org/officeDocument/2006/relationships/hyperlink" Target="https://pnp.github.io/sp-dev-fx-controls-react/controls/Placeholder" TargetMode="External"/><Relationship Id="rId4" Type="http://schemas.openxmlformats.org/officeDocument/2006/relationships/hyperlink" Target="https://pnp.github.io/sp-dev-fx-controls-react/controls/ChartControl/" TargetMode="External"/><Relationship Id="rId9" Type="http://schemas.openxmlformats.org/officeDocument/2006/relationships/hyperlink" Target="https://pnp.github.io/sp-dev-fx-controls-react/controls/FolderExplorer" TargetMode="External"/><Relationship Id="rId14" Type="http://schemas.openxmlformats.org/officeDocument/2006/relationships/hyperlink" Target="https://pnp.github.io/sp-dev-fx-controls-react/controls/ListItemPicker" TargetMode="External"/><Relationship Id="rId22" Type="http://schemas.openxmlformats.org/officeDocument/2006/relationships/hyperlink" Target="https://pnp.github.io/sp-dev-fx-controls-react/controls/SecurityTrimmedControl"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pnp.github.io/sp-dev-fx-controls-react/controls/fields/FieldTaxonomyRenderer" TargetMode="External"/><Relationship Id="rId3" Type="http://schemas.openxmlformats.org/officeDocument/2006/relationships/hyperlink" Target="https://pnp.github.io/sp-dev-fx-controls-react/controls/fields/FieldAttachmentsRenderer" TargetMode="External"/><Relationship Id="rId7" Type="http://schemas.openxmlformats.org/officeDocument/2006/relationships/hyperlink" Target="https://pnp.github.io/sp-dev-fx-controls-react/controls/fields/FieldNameRenderer" TargetMode="External"/><Relationship Id="rId12" Type="http://schemas.openxmlformats.org/officeDocument/2006/relationships/hyperlink" Target="https://pnp.github.io/sp-dev-fx-controls-react/controls/fields/FieldUserRenderer" TargetMode="External"/><Relationship Id="rId2" Type="http://schemas.openxmlformats.org/officeDocument/2006/relationships/hyperlink" Target="https://pnp.github.io/sp-dev-fx-controls-react/" TargetMode="External"/><Relationship Id="rId1" Type="http://schemas.openxmlformats.org/officeDocument/2006/relationships/slideLayout" Target="../slideLayouts/slideLayout37.xml"/><Relationship Id="rId6" Type="http://schemas.openxmlformats.org/officeDocument/2006/relationships/hyperlink" Target="https://pnp.github.io/sp-dev-fx-controls-react/controls/fields/FieldLookupRenderer" TargetMode="External"/><Relationship Id="rId11" Type="http://schemas.openxmlformats.org/officeDocument/2006/relationships/hyperlink" Target="https://pnp.github.io/sp-dev-fx-controls-react/controls/fields/FieldUrlRenderer" TargetMode="External"/><Relationship Id="rId5" Type="http://schemas.openxmlformats.org/officeDocument/2006/relationships/hyperlink" Target="https://pnp.github.io/sp-dev-fx-controls-react/controls/fields/FieldFileTypeRenderer" TargetMode="External"/><Relationship Id="rId10" Type="http://schemas.openxmlformats.org/officeDocument/2006/relationships/hyperlink" Target="https://pnp.github.io/sp-dev-fx-controls-react/controls/fields/FieldTitleRenderer" TargetMode="External"/><Relationship Id="rId4" Type="http://schemas.openxmlformats.org/officeDocument/2006/relationships/hyperlink" Target="https://pnp.github.io/sp-dev-fx-controls-react/controls/fields/FieldDateRenderer" TargetMode="External"/><Relationship Id="rId9" Type="http://schemas.openxmlformats.org/officeDocument/2006/relationships/hyperlink" Target="https://pnp.github.io/sp-dev-fx-controls-react/controls/fields/FieldTextRenderer"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pnp.github.io/pnpjs/authentication/msaljsclient/" TargetMode="External"/><Relationship Id="rId13" Type="http://schemas.openxmlformats.org/officeDocument/2006/relationships/image" Target="../media/image26.png"/><Relationship Id="rId3" Type="http://schemas.openxmlformats.org/officeDocument/2006/relationships/hyperlink" Target="https://pnp.github.io/pnpjs/authentication/adaljsclient/" TargetMode="External"/><Relationship Id="rId7" Type="http://schemas.openxmlformats.org/officeDocument/2006/relationships/hyperlink" Target="https://pnp.github.io/pnpjs/logging/" TargetMode="External"/><Relationship Id="rId12" Type="http://schemas.openxmlformats.org/officeDocument/2006/relationships/hyperlink" Target="https://pnp.github.io/pnpjs/sp-addinhelpers/" TargetMode="External"/><Relationship Id="rId2" Type="http://schemas.openxmlformats.org/officeDocument/2006/relationships/hyperlink" Target="https://pnp.github.io/pnpjs/" TargetMode="External"/><Relationship Id="rId1" Type="http://schemas.openxmlformats.org/officeDocument/2006/relationships/slideLayout" Target="../slideLayouts/slideLayout37.xml"/><Relationship Id="rId6" Type="http://schemas.openxmlformats.org/officeDocument/2006/relationships/hyperlink" Target="https://pnp.github.io/pnpjs/graph/" TargetMode="External"/><Relationship Id="rId11" Type="http://schemas.openxmlformats.org/officeDocument/2006/relationships/hyperlink" Target="https://pnp.github.io/pnpjs/sp/" TargetMode="External"/><Relationship Id="rId5" Type="http://schemas.openxmlformats.org/officeDocument/2006/relationships/hyperlink" Target="https://pnp.github.io/pnpjs/config-store/" TargetMode="External"/><Relationship Id="rId10" Type="http://schemas.openxmlformats.org/officeDocument/2006/relationships/hyperlink" Target="https://pnp.github.io/pnpjs/odata/" TargetMode="External"/><Relationship Id="rId4" Type="http://schemas.openxmlformats.org/officeDocument/2006/relationships/hyperlink" Target="https://pnp.github.io/pnpjs/common/" TargetMode="External"/><Relationship Id="rId9" Type="http://schemas.openxmlformats.org/officeDocument/2006/relationships/hyperlink" Target="https://pnp.github.io/pnpjs/nodejs/"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pnp.github.io/pnpjs/" TargetMode="Externa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hyperlink" Target="https://pnp.github.io/pnpjs/" TargetMode="Externa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37.xml"/><Relationship Id="rId6" Type="http://schemas.openxmlformats.org/officeDocument/2006/relationships/image" Target="../media/image33.png"/><Relationship Id="rId5" Type="http://schemas.openxmlformats.org/officeDocument/2006/relationships/hyperlink" Target="https://developer.microsoft.com/en-us/fluentui#/controls/web" TargetMode="Externa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5.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4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2.sv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36.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44.sv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9029776" cy="1072425"/>
          </a:xfrm>
        </p:spPr>
        <p:txBody>
          <a:bodyPr/>
          <a:lstStyle/>
          <a:p>
            <a:r>
              <a:rPr lang="en-GB" sz="4500" dirty="0"/>
              <a:t>SharePoint Framework - Day 2</a:t>
            </a:r>
            <a:endParaRPr lang="en-US" sz="45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167745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Overview</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Reusable React controls for your SharePoint Framework solutions</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Cover all controls and usage</a:t>
            </a:r>
          </a:p>
          <a:p>
            <a:pPr marL="285750" indent="-285750">
              <a:lnSpc>
                <a:spcPct val="110000"/>
              </a:lnSpc>
              <a:buFont typeface="Wingdings" panose="05000000000000000000" pitchFamily="2" charset="2"/>
              <a:buChar char="ü"/>
            </a:pPr>
            <a:r>
              <a:rPr lang="en-US" dirty="0">
                <a:solidFill>
                  <a:schemeClr val="tx1">
                    <a:lumMod val="50000"/>
                    <a:lumOff val="50000"/>
                  </a:schemeClr>
                </a:solidFill>
              </a:rPr>
              <a:t>PnP JS Library</a:t>
            </a:r>
          </a:p>
          <a:p>
            <a:pPr marL="285750" lvl="0" indent="-285750">
              <a:lnSpc>
                <a:spcPct val="110000"/>
              </a:lnSpc>
              <a:buFont typeface="Wingdings" panose="05000000000000000000" pitchFamily="2" charset="2"/>
              <a:buChar char="ü"/>
            </a:pPr>
            <a:endParaRPr lang="en-US" dirty="0">
              <a:solidFill>
                <a:schemeClr val="tx1">
                  <a:lumMod val="50000"/>
                  <a:lumOff val="50000"/>
                </a:schemeClr>
              </a:solidFill>
            </a:endParaRPr>
          </a:p>
          <a:p>
            <a:pPr lvl="0">
              <a:lnSpc>
                <a:spcPct val="110000"/>
              </a:lnSpc>
            </a:pPr>
            <a:endParaRPr lang="en-US" dirty="0">
              <a:solidFill>
                <a:schemeClr val="tx1">
                  <a:lumMod val="50000"/>
                  <a:lumOff val="50000"/>
                </a:schemeClr>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2426370" cy="369332"/>
          </a:xfrm>
          <a:prstGeom prst="rect">
            <a:avLst/>
          </a:prstGeom>
        </p:spPr>
        <p:txBody>
          <a:bodyPr wrap="none">
            <a:spAutoFit/>
          </a:bodyPr>
          <a:lstStyle/>
          <a:p>
            <a:r>
              <a:rPr lang="en-US" b="1" dirty="0">
                <a:solidFill>
                  <a:srgbClr val="7030A0"/>
                </a:solidFill>
              </a:rPr>
              <a:t>PnP Controls &amp; SPFx</a:t>
            </a:r>
            <a:endParaRPr lang="en-GB" b="1" dirty="0">
              <a:solidFill>
                <a:srgbClr val="7030A0"/>
              </a:solidFill>
            </a:endParaRPr>
          </a:p>
        </p:txBody>
      </p:sp>
      <p:pic>
        <p:nvPicPr>
          <p:cNvPr id="2050" name="Picture 2">
            <a:extLst>
              <a:ext uri="{FF2B5EF4-FFF2-40B4-BE49-F238E27FC236}">
                <a16:creationId xmlns:a16="http://schemas.microsoft.com/office/drawing/2014/main" id="{0F9837C7-9EB5-4900-98B5-09EA77FE7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046" y="4081685"/>
            <a:ext cx="2232389" cy="974809"/>
          </a:xfrm>
          <a:prstGeom prst="rect">
            <a:avLst/>
          </a:prstGeom>
          <a:solidFill>
            <a:srgbClr val="0070C0"/>
          </a:solidFill>
        </p:spPr>
      </p:pic>
      <p:pic>
        <p:nvPicPr>
          <p:cNvPr id="8" name="Picture 7">
            <a:extLst>
              <a:ext uri="{FF2B5EF4-FFF2-40B4-BE49-F238E27FC236}">
                <a16:creationId xmlns:a16="http://schemas.microsoft.com/office/drawing/2014/main" id="{E4BD20CF-091F-4225-BD70-FB6C04F9B597}"/>
              </a:ext>
            </a:extLst>
          </p:cNvPr>
          <p:cNvPicPr>
            <a:picLocks noChangeAspect="1"/>
          </p:cNvPicPr>
          <p:nvPr/>
        </p:nvPicPr>
        <p:blipFill>
          <a:blip r:embed="rId5"/>
          <a:stretch>
            <a:fillRect/>
          </a:stretch>
        </p:blipFill>
        <p:spPr>
          <a:xfrm>
            <a:off x="3987783" y="4115468"/>
            <a:ext cx="2028825" cy="885825"/>
          </a:xfrm>
          <a:prstGeom prst="rect">
            <a:avLst/>
          </a:prstGeom>
        </p:spPr>
      </p:pic>
    </p:spTree>
    <p:extLst>
      <p:ext uri="{BB962C8B-B14F-4D97-AF65-F5344CB8AC3E}">
        <p14:creationId xmlns:p14="http://schemas.microsoft.com/office/powerpoint/2010/main" val="31621139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99C6349-6ADD-4327-A27E-A0372707E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547" y="845534"/>
            <a:ext cx="6592267" cy="49983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59B176E-323A-4D1A-9022-C5D5E2CC78BD}"/>
              </a:ext>
            </a:extLst>
          </p:cNvPr>
          <p:cNvSpPr/>
          <p:nvPr/>
        </p:nvSpPr>
        <p:spPr>
          <a:xfrm>
            <a:off x="654948" y="845534"/>
            <a:ext cx="7757532" cy="5016758"/>
          </a:xfrm>
          <a:prstGeom prst="rect">
            <a:avLst/>
          </a:prstGeom>
        </p:spPr>
        <p:txBody>
          <a:bodyPr wrap="square">
            <a:spAutoFit/>
          </a:bodyPr>
          <a:lstStyle/>
          <a:p>
            <a:r>
              <a:rPr lang="en-GB" sz="2000" b="1" dirty="0">
                <a:solidFill>
                  <a:srgbClr val="005A9E"/>
                </a:solidFill>
              </a:rPr>
              <a:t>SHARING IS CARING</a:t>
            </a:r>
          </a:p>
          <a:p>
            <a:endParaRPr lang="en-GB" sz="2000" dirty="0"/>
          </a:p>
          <a:p>
            <a:r>
              <a:rPr lang="en-GB" sz="4400" b="1" dirty="0">
                <a:solidFill>
                  <a:srgbClr val="005A9E"/>
                </a:solidFill>
              </a:rPr>
              <a:t>Patterns &amp; Practices</a:t>
            </a:r>
          </a:p>
          <a:p>
            <a:r>
              <a:rPr lang="en-GB" sz="2800" b="1" dirty="0">
                <a:solidFill>
                  <a:srgbClr val="005A9E"/>
                </a:solidFill>
              </a:rPr>
              <a:t>SharePoint Developer Community</a:t>
            </a:r>
          </a:p>
          <a:p>
            <a:endParaRPr lang="en-GB" sz="2800" b="1" dirty="0">
              <a:solidFill>
                <a:srgbClr val="005A9E"/>
              </a:solidFill>
            </a:endParaRPr>
          </a:p>
          <a:p>
            <a:r>
              <a:rPr lang="en-GB" sz="2000" dirty="0"/>
              <a:t>Collection of tools and guidance meant to help you extend Microsoft 365 to your needs following best practices.</a:t>
            </a:r>
          </a:p>
          <a:p>
            <a:endParaRPr lang="en-GB" sz="2000" dirty="0"/>
          </a:p>
          <a:p>
            <a:r>
              <a:rPr lang="en-GB" sz="2000" dirty="0"/>
              <a:t>Don't reinvent the wheel -- focus on what truly matters for your organization.</a:t>
            </a:r>
          </a:p>
          <a:p>
            <a:endParaRPr lang="en-GB" sz="2000" dirty="0"/>
          </a:p>
          <a:p>
            <a:r>
              <a:rPr lang="en-GB" sz="2000" dirty="0"/>
              <a:t>Learn. Reuse. Share.</a:t>
            </a:r>
          </a:p>
          <a:p>
            <a:endParaRPr lang="en-GB" sz="2000" dirty="0"/>
          </a:p>
          <a:p>
            <a:r>
              <a:rPr lang="en-GB" sz="2000" dirty="0">
                <a:hlinkClick r:id="rId3"/>
              </a:rPr>
              <a:t>https://pnp.github.io/</a:t>
            </a:r>
            <a:endParaRPr lang="en-GB" sz="2000" dirty="0"/>
          </a:p>
        </p:txBody>
      </p:sp>
    </p:spTree>
    <p:extLst>
      <p:ext uri="{BB962C8B-B14F-4D97-AF65-F5344CB8AC3E}">
        <p14:creationId xmlns:p14="http://schemas.microsoft.com/office/powerpoint/2010/main" val="2345129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@pnp/</a:t>
            </a:r>
            <a:r>
              <a:rPr lang="en-US" dirty="0" err="1">
                <a:solidFill>
                  <a:schemeClr val="tx1">
                    <a:lumMod val="65000"/>
                    <a:lumOff val="35000"/>
                  </a:schemeClr>
                </a:solidFill>
              </a:rPr>
              <a:t>spfx</a:t>
            </a:r>
            <a:r>
              <a:rPr lang="en-US" dirty="0">
                <a:solidFill>
                  <a:schemeClr val="tx1">
                    <a:lumMod val="65000"/>
                    <a:lumOff val="35000"/>
                  </a:schemeClr>
                </a:solidFill>
              </a:rPr>
              <a:t>-controls-react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6"/>
            <a:ext cx="10348153" cy="3982403"/>
          </a:xfrm>
        </p:spPr>
        <p:txBody>
          <a:bodyPr>
            <a:normAutofit/>
          </a:bodyPr>
          <a:lstStyle/>
          <a:p>
            <a:pPr marL="0" indent="0">
              <a:lnSpc>
                <a:spcPct val="130000"/>
              </a:lnSpc>
              <a:buNone/>
            </a:pPr>
            <a:r>
              <a:rPr lang="en-US" sz="1600" dirty="0">
                <a:latin typeface="Calibri" panose="020F0502020204030204" pitchFamily="34" charset="0"/>
                <a:cs typeface="Calibri" panose="020F0502020204030204" pitchFamily="34" charset="0"/>
              </a:rPr>
              <a:t>This repository provides developers with a set of reusable React controls that can be used in SharePoint Framework (SPFx) solutions. The project provides controls for building web parts and extensions.</a:t>
            </a:r>
          </a:p>
          <a:p>
            <a:pPr marL="0" indent="0">
              <a:lnSpc>
                <a:spcPct val="130000"/>
              </a:lnSpc>
              <a:buNone/>
            </a:pPr>
            <a:endParaRPr lang="en-US" sz="1600" dirty="0">
              <a:latin typeface="Calibri" panose="020F0502020204030204" pitchFamily="34" charset="0"/>
              <a:cs typeface="Calibri" panose="020F0502020204030204" pitchFamily="34" charset="0"/>
            </a:endParaRPr>
          </a:p>
          <a:p>
            <a:pPr marL="0" indent="0">
              <a:lnSpc>
                <a:spcPct val="130000"/>
              </a:lnSpc>
              <a:buNone/>
            </a:pPr>
            <a:r>
              <a:rPr lang="en-US" sz="1600" dirty="0">
                <a:latin typeface="Calibri" panose="020F0502020204030204" pitchFamily="34" charset="0"/>
                <a:cs typeface="Calibri" panose="020F0502020204030204" pitchFamily="34" charset="0"/>
              </a:rPr>
              <a:t>npm install @pnp/</a:t>
            </a:r>
            <a:r>
              <a:rPr lang="en-US" sz="1600" dirty="0" err="1">
                <a:latin typeface="Calibri" panose="020F0502020204030204" pitchFamily="34" charset="0"/>
                <a:cs typeface="Calibri" panose="020F0502020204030204" pitchFamily="34" charset="0"/>
              </a:rPr>
              <a:t>spfx</a:t>
            </a:r>
            <a:r>
              <a:rPr lang="en-US" sz="1600" dirty="0">
                <a:latin typeface="Calibri" panose="020F0502020204030204" pitchFamily="34" charset="0"/>
                <a:cs typeface="Calibri" panose="020F0502020204030204" pitchFamily="34" charset="0"/>
              </a:rPr>
              <a:t>-controls-react --save --save-exact</a:t>
            </a:r>
          </a:p>
          <a:p>
            <a:pPr marL="0" indent="0">
              <a:lnSpc>
                <a:spcPct val="130000"/>
              </a:lnSpc>
              <a:buNone/>
            </a:pPr>
            <a:r>
              <a:rPr lang="en-US" sz="1600" dirty="0">
                <a:latin typeface="Calibri" panose="020F0502020204030204" pitchFamily="34" charset="0"/>
                <a:cs typeface="Calibri" panose="020F0502020204030204" pitchFamily="34" charset="0"/>
              </a:rPr>
              <a:t>It supports from 1.3.0 </a:t>
            </a:r>
            <a:r>
              <a:rPr lang="en-US" sz="1600" dirty="0" err="1">
                <a:latin typeface="Calibri" panose="020F0502020204030204" pitchFamily="34" charset="0"/>
                <a:cs typeface="Calibri" panose="020F0502020204030204" pitchFamily="34" charset="0"/>
              </a:rPr>
              <a:t>spfx</a:t>
            </a:r>
            <a:endParaRPr lang="en-US" sz="1600" dirty="0">
              <a:latin typeface="Calibri" panose="020F0502020204030204" pitchFamily="34" charset="0"/>
              <a:cs typeface="Calibri" panose="020F0502020204030204" pitchFamily="34" charset="0"/>
            </a:endParaRPr>
          </a:p>
          <a:p>
            <a:pPr marL="0" indent="0">
              <a:lnSpc>
                <a:spcPct val="130000"/>
              </a:lnSpc>
              <a:buNone/>
            </a:pPr>
            <a:r>
              <a:rPr lang="en-US" sz="1600" dirty="0">
                <a:latin typeface="Calibri" panose="020F0502020204030204" pitchFamily="34" charset="0"/>
                <a:cs typeface="Calibri" panose="020F0502020204030204" pitchFamily="34" charset="0"/>
              </a:rPr>
              <a:t>Not support SP2016 and SP2019</a:t>
            </a:r>
          </a:p>
          <a:p>
            <a:pPr marL="0" indent="0">
              <a:buNone/>
            </a:pPr>
            <a:endParaRPr lang="en-US" sz="16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0E89F35-C7E6-48B9-90E0-1E8B826A001B}"/>
              </a:ext>
            </a:extLst>
          </p:cNvPr>
          <p:cNvSpPr/>
          <p:nvPr/>
        </p:nvSpPr>
        <p:spPr>
          <a:xfrm>
            <a:off x="1330325" y="6224762"/>
            <a:ext cx="4582152" cy="369332"/>
          </a:xfrm>
          <a:prstGeom prst="rect">
            <a:avLst/>
          </a:prstGeom>
        </p:spPr>
        <p:txBody>
          <a:bodyPr wrap="none">
            <a:spAutoFit/>
          </a:bodyPr>
          <a:lstStyle/>
          <a:p>
            <a:r>
              <a:rPr lang="en-GB" dirty="0">
                <a:hlinkClick r:id="rId2"/>
              </a:rPr>
              <a:t>https://pnp.github.io/sp-dev-fx-controls-react/</a:t>
            </a:r>
            <a:endParaRPr lang="en-GB" dirty="0"/>
          </a:p>
        </p:txBody>
      </p:sp>
      <p:pic>
        <p:nvPicPr>
          <p:cNvPr id="6" name="Picture 5">
            <a:extLst>
              <a:ext uri="{FF2B5EF4-FFF2-40B4-BE49-F238E27FC236}">
                <a16:creationId xmlns:a16="http://schemas.microsoft.com/office/drawing/2014/main" id="{5B388518-950D-4429-B671-8EB5879E88BA}"/>
              </a:ext>
            </a:extLst>
          </p:cNvPr>
          <p:cNvPicPr>
            <a:picLocks noChangeAspect="1"/>
          </p:cNvPicPr>
          <p:nvPr/>
        </p:nvPicPr>
        <p:blipFill>
          <a:blip r:embed="rId3"/>
          <a:stretch>
            <a:fillRect/>
          </a:stretch>
        </p:blipFill>
        <p:spPr>
          <a:xfrm>
            <a:off x="7834227" y="2812964"/>
            <a:ext cx="2028825" cy="885825"/>
          </a:xfrm>
          <a:prstGeom prst="rect">
            <a:avLst/>
          </a:prstGeom>
        </p:spPr>
      </p:pic>
    </p:spTree>
    <p:extLst>
      <p:ext uri="{BB962C8B-B14F-4D97-AF65-F5344CB8AC3E}">
        <p14:creationId xmlns:p14="http://schemas.microsoft.com/office/powerpoint/2010/main" val="707897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49087" y="0"/>
            <a:ext cx="10576063" cy="1172817"/>
          </a:xfrm>
        </p:spPr>
        <p:txBody>
          <a:bodyPr>
            <a:normAutofit/>
          </a:bodyPr>
          <a:lstStyle/>
          <a:p>
            <a:r>
              <a:rPr lang="en-US" dirty="0">
                <a:solidFill>
                  <a:schemeClr val="tx1">
                    <a:lumMod val="65000"/>
                    <a:lumOff val="35000"/>
                  </a:schemeClr>
                </a:solidFill>
              </a:rPr>
              <a:t>Webpart Controls</a:t>
            </a:r>
          </a:p>
        </p:txBody>
      </p:sp>
      <p:sp>
        <p:nvSpPr>
          <p:cNvPr id="5" name="Rectangle 4">
            <a:extLst>
              <a:ext uri="{FF2B5EF4-FFF2-40B4-BE49-F238E27FC236}">
                <a16:creationId xmlns:a16="http://schemas.microsoft.com/office/drawing/2014/main" id="{60E89F35-C7E6-48B9-90E0-1E8B826A001B}"/>
              </a:ext>
            </a:extLst>
          </p:cNvPr>
          <p:cNvSpPr/>
          <p:nvPr/>
        </p:nvSpPr>
        <p:spPr>
          <a:xfrm>
            <a:off x="7008599" y="826220"/>
            <a:ext cx="4582152" cy="369332"/>
          </a:xfrm>
          <a:prstGeom prst="rect">
            <a:avLst/>
          </a:prstGeom>
        </p:spPr>
        <p:txBody>
          <a:bodyPr wrap="none">
            <a:spAutoFit/>
          </a:bodyPr>
          <a:lstStyle/>
          <a:p>
            <a:r>
              <a:rPr lang="en-GB" dirty="0">
                <a:hlinkClick r:id="rId2"/>
              </a:rPr>
              <a:t>https://pnp.github.io/sp-dev-fx-controls-react/</a:t>
            </a:r>
            <a:endParaRPr lang="en-GB" dirty="0"/>
          </a:p>
        </p:txBody>
      </p:sp>
      <p:graphicFrame>
        <p:nvGraphicFramePr>
          <p:cNvPr id="7" name="Table 6">
            <a:extLst>
              <a:ext uri="{FF2B5EF4-FFF2-40B4-BE49-F238E27FC236}">
                <a16:creationId xmlns:a16="http://schemas.microsoft.com/office/drawing/2014/main" id="{032424F0-FF59-4DDA-A431-4A4B03216DB6}"/>
              </a:ext>
            </a:extLst>
          </p:cNvPr>
          <p:cNvGraphicFramePr>
            <a:graphicFrameLocks noGrp="1"/>
          </p:cNvGraphicFramePr>
          <p:nvPr/>
        </p:nvGraphicFramePr>
        <p:xfrm>
          <a:off x="467969" y="1195552"/>
          <a:ext cx="9868727" cy="5803066"/>
        </p:xfrm>
        <a:graphic>
          <a:graphicData uri="http://schemas.openxmlformats.org/drawingml/2006/table">
            <a:tbl>
              <a:tblPr>
                <a:tableStyleId>{5C22544A-7EE6-4342-B048-85BDC9FD1C3A}</a:tableStyleId>
              </a:tblPr>
              <a:tblGrid>
                <a:gridCol w="2462935">
                  <a:extLst>
                    <a:ext uri="{9D8B030D-6E8A-4147-A177-3AD203B41FA5}">
                      <a16:colId xmlns:a16="http://schemas.microsoft.com/office/drawing/2014/main" val="376444959"/>
                    </a:ext>
                  </a:extLst>
                </a:gridCol>
                <a:gridCol w="7405792">
                  <a:extLst>
                    <a:ext uri="{9D8B030D-6E8A-4147-A177-3AD203B41FA5}">
                      <a16:colId xmlns:a16="http://schemas.microsoft.com/office/drawing/2014/main" val="96341883"/>
                    </a:ext>
                  </a:extLst>
                </a:gridCol>
              </a:tblGrid>
              <a:tr h="244033">
                <a:tc>
                  <a:txBody>
                    <a:bodyPr/>
                    <a:lstStyle/>
                    <a:p>
                      <a:pPr algn="l" fontAlgn="ctr"/>
                      <a:r>
                        <a:rPr lang="en-GB" sz="1400" u="sng" strike="noStrike">
                          <a:effectLst/>
                          <a:hlinkClick r:id="rId3"/>
                        </a:rPr>
                        <a:t>Carousel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Control displays children elements with 'previous/next element' options</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03823118"/>
                  </a:ext>
                </a:extLst>
              </a:tr>
              <a:tr h="244033">
                <a:tc>
                  <a:txBody>
                    <a:bodyPr/>
                    <a:lstStyle/>
                    <a:p>
                      <a:pPr algn="l" fontAlgn="ctr"/>
                      <a:r>
                        <a:rPr lang="en-GB" sz="1400" u="sng" strike="noStrike">
                          <a:effectLst/>
                          <a:hlinkClick r:id="rId4"/>
                        </a:rPr>
                        <a:t>Charts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makes it easy to integrate Chart.js charts into web part</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50995101"/>
                  </a:ext>
                </a:extLst>
              </a:tr>
              <a:tr h="244033">
                <a:tc>
                  <a:txBody>
                    <a:bodyPr/>
                    <a:lstStyle/>
                    <a:p>
                      <a:pPr algn="l" fontAlgn="ctr"/>
                      <a:r>
                        <a:rPr lang="en-GB" sz="1400" u="sng" strike="noStrike">
                          <a:effectLst/>
                          <a:hlinkClick r:id="rId5"/>
                        </a:rPr>
                        <a:t>ComboBoxListItemPicker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allows to select one or more items from a list</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06081225"/>
                  </a:ext>
                </a:extLst>
              </a:tr>
              <a:tr h="244033">
                <a:tc>
                  <a:txBody>
                    <a:bodyPr/>
                    <a:lstStyle/>
                    <a:p>
                      <a:pPr algn="l" fontAlgn="ctr"/>
                      <a:r>
                        <a:rPr lang="en-GB" sz="1400" u="sng" strike="noStrike">
                          <a:effectLst/>
                          <a:hlinkClick r:id="rId6"/>
                        </a:rPr>
                        <a:t>DateTimePicker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GB" sz="1400" u="none" strike="noStrike">
                          <a:effectLst/>
                        </a:rPr>
                        <a:t>DateTime Picker</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10975314"/>
                  </a:ext>
                </a:extLst>
              </a:tr>
              <a:tr h="244033">
                <a:tc>
                  <a:txBody>
                    <a:bodyPr/>
                    <a:lstStyle/>
                    <a:p>
                      <a:pPr algn="l" fontAlgn="ctr"/>
                      <a:r>
                        <a:rPr lang="en-GB" sz="1400" u="sng" strike="noStrike">
                          <a:effectLst/>
                          <a:hlinkClick r:id="rId7"/>
                        </a:rPr>
                        <a:t>FilePicker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control that allows to browse and select a file from various places</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3772025"/>
                  </a:ext>
                </a:extLst>
              </a:tr>
              <a:tr h="244033">
                <a:tc>
                  <a:txBody>
                    <a:bodyPr/>
                    <a:lstStyle/>
                    <a:p>
                      <a:pPr algn="l" fontAlgn="ctr"/>
                      <a:r>
                        <a:rPr lang="en-GB" sz="1400" u="sng" strike="noStrike">
                          <a:effectLst/>
                          <a:hlinkClick r:id="rId8"/>
                        </a:rPr>
                        <a:t>FileTypeIcon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Control that shows the icon of a specified file path or application</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72916568"/>
                  </a:ext>
                </a:extLst>
              </a:tr>
              <a:tr h="244033">
                <a:tc>
                  <a:txBody>
                    <a:bodyPr/>
                    <a:lstStyle/>
                    <a:p>
                      <a:pPr algn="l" fontAlgn="ctr"/>
                      <a:r>
                        <a:rPr lang="en-GB" sz="1400" u="sng" strike="noStrike" dirty="0" err="1">
                          <a:effectLst/>
                          <a:hlinkClick r:id="rId9"/>
                        </a:rPr>
                        <a:t>FolderExplorer</a:t>
                      </a:r>
                      <a:r>
                        <a:rPr lang="en-GB" sz="1400" u="sng" strike="noStrike" dirty="0">
                          <a:effectLst/>
                          <a:hlinkClick r:id="rId9"/>
                        </a:rPr>
                        <a:t> </a:t>
                      </a:r>
                      <a:endParaRPr lang="en-GB" sz="1400" b="0" i="0" u="sng" strike="noStrike" dirty="0">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dirty="0">
                          <a:effectLst/>
                        </a:rPr>
                        <a:t>Control that allows to browse the folders and sub-folders from a root folder</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32068817"/>
                  </a:ext>
                </a:extLst>
              </a:tr>
              <a:tr h="244033">
                <a:tc>
                  <a:txBody>
                    <a:bodyPr/>
                    <a:lstStyle/>
                    <a:p>
                      <a:pPr algn="l" fontAlgn="ctr"/>
                      <a:r>
                        <a:rPr lang="en-GB" sz="1400" u="sng" strike="noStrike">
                          <a:effectLst/>
                          <a:hlinkClick r:id="rId10"/>
                        </a:rPr>
                        <a:t>FolderPicker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Control that allows to browse and select a folder</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1362060"/>
                  </a:ext>
                </a:extLst>
              </a:tr>
              <a:tr h="244033">
                <a:tc>
                  <a:txBody>
                    <a:bodyPr/>
                    <a:lstStyle/>
                    <a:p>
                      <a:pPr algn="l" fontAlgn="ctr"/>
                      <a:r>
                        <a:rPr lang="en-GB" sz="1400" u="sng" strike="noStrike">
                          <a:effectLst/>
                          <a:hlinkClick r:id="rId11"/>
                        </a:rPr>
                        <a:t>GridLayout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control that renders a responsive grid layout for your web parts</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3843264"/>
                  </a:ext>
                </a:extLst>
              </a:tr>
              <a:tr h="244033">
                <a:tc>
                  <a:txBody>
                    <a:bodyPr/>
                    <a:lstStyle/>
                    <a:p>
                      <a:pPr algn="l" fontAlgn="ctr"/>
                      <a:r>
                        <a:rPr lang="en-GB" sz="1400" u="sng" strike="noStrike">
                          <a:effectLst/>
                          <a:hlinkClick r:id="rId12"/>
                        </a:rPr>
                        <a:t>IconPicker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control that allows to search and select an icon from office-ui-fabric icons</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5789690"/>
                  </a:ext>
                </a:extLst>
              </a:tr>
              <a:tr h="244033">
                <a:tc>
                  <a:txBody>
                    <a:bodyPr/>
                    <a:lstStyle/>
                    <a:p>
                      <a:pPr algn="l" fontAlgn="ctr"/>
                      <a:r>
                        <a:rPr lang="en-GB" sz="1400" u="sng" strike="noStrike">
                          <a:effectLst/>
                          <a:hlinkClick r:id="rId13"/>
                        </a:rPr>
                        <a:t>IFrameDialog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renders a Dialog with an iframe as a content</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27604784"/>
                  </a:ext>
                </a:extLst>
              </a:tr>
              <a:tr h="244033">
                <a:tc>
                  <a:txBody>
                    <a:bodyPr/>
                    <a:lstStyle/>
                    <a:p>
                      <a:pPr algn="l" fontAlgn="ctr"/>
                      <a:r>
                        <a:rPr lang="en-GB" sz="1400" u="sng" strike="noStrike">
                          <a:effectLst/>
                          <a:hlinkClick r:id="rId14"/>
                        </a:rPr>
                        <a:t>ListItemPicker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allows to select one or more items from a list</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46530227"/>
                  </a:ext>
                </a:extLst>
              </a:tr>
              <a:tr h="244033">
                <a:tc>
                  <a:txBody>
                    <a:bodyPr/>
                    <a:lstStyle/>
                    <a:p>
                      <a:pPr algn="l" fontAlgn="ctr"/>
                      <a:r>
                        <a:rPr lang="en-GB" sz="1400" u="sng" strike="noStrike">
                          <a:effectLst/>
                          <a:hlinkClick r:id="rId15"/>
                        </a:rPr>
                        <a:t>ListPicker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allows to select one or multiple available lists/libraries of the current site</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400565"/>
                  </a:ext>
                </a:extLst>
              </a:tr>
              <a:tr h="244033">
                <a:tc>
                  <a:txBody>
                    <a:bodyPr/>
                    <a:lstStyle/>
                    <a:p>
                      <a:pPr algn="l" fontAlgn="ctr"/>
                      <a:r>
                        <a:rPr lang="en-GB" sz="1400" u="sng" strike="noStrike">
                          <a:effectLst/>
                          <a:hlinkClick r:id="rId16"/>
                        </a:rPr>
                        <a:t>ListView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GB" sz="1400" u="none" strike="noStrike">
                          <a:effectLst/>
                        </a:rPr>
                        <a:t>List view control</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32779234"/>
                  </a:ext>
                </a:extLst>
              </a:tr>
              <a:tr h="244033">
                <a:tc>
                  <a:txBody>
                    <a:bodyPr/>
                    <a:lstStyle/>
                    <a:p>
                      <a:pPr algn="l" fontAlgn="ctr"/>
                      <a:r>
                        <a:rPr lang="en-GB" sz="1400" u="sng" strike="noStrike">
                          <a:effectLst/>
                          <a:hlinkClick r:id="rId17"/>
                        </a:rPr>
                        <a:t>Map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renders a map in a web part</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090346"/>
                  </a:ext>
                </a:extLst>
              </a:tr>
              <a:tr h="244033">
                <a:tc>
                  <a:txBody>
                    <a:bodyPr/>
                    <a:lstStyle/>
                    <a:p>
                      <a:pPr algn="l" fontAlgn="ctr"/>
                      <a:r>
                        <a:rPr lang="en-GB" sz="1400" u="sng" strike="noStrike">
                          <a:effectLst/>
                          <a:hlinkClick r:id="rId18"/>
                        </a:rPr>
                        <a:t>PeoplePicker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GB" sz="1400" u="none" strike="noStrike">
                          <a:effectLst/>
                        </a:rPr>
                        <a:t>People Picker</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77767361"/>
                  </a:ext>
                </a:extLst>
              </a:tr>
              <a:tr h="244033">
                <a:tc>
                  <a:txBody>
                    <a:bodyPr/>
                    <a:lstStyle/>
                    <a:p>
                      <a:pPr algn="l" fontAlgn="ctr"/>
                      <a:r>
                        <a:rPr lang="en-GB" sz="1400" u="sng" strike="noStrike">
                          <a:effectLst/>
                          <a:hlinkClick r:id="rId19"/>
                        </a:rPr>
                        <a:t>Placeholder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dirty="0">
                          <a:effectLst/>
                        </a:rPr>
                        <a:t>shows an initial placeholder if the web part has to be configured</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86020651"/>
                  </a:ext>
                </a:extLst>
              </a:tr>
              <a:tr h="244033">
                <a:tc>
                  <a:txBody>
                    <a:bodyPr/>
                    <a:lstStyle/>
                    <a:p>
                      <a:pPr algn="l" fontAlgn="ctr"/>
                      <a:r>
                        <a:rPr lang="en-GB" sz="1400" u="sng" strike="noStrike">
                          <a:effectLst/>
                          <a:hlinkClick r:id="rId20"/>
                        </a:rPr>
                        <a:t>Progress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shows progress of multiple SEQUENTIALLY executed actions</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1513767"/>
                  </a:ext>
                </a:extLst>
              </a:tr>
              <a:tr h="244033">
                <a:tc>
                  <a:txBody>
                    <a:bodyPr/>
                    <a:lstStyle/>
                    <a:p>
                      <a:pPr algn="l" fontAlgn="ctr"/>
                      <a:r>
                        <a:rPr lang="en-GB" sz="1400" u="sng" strike="noStrike">
                          <a:effectLst/>
                          <a:hlinkClick r:id="rId21"/>
                        </a:rPr>
                        <a:t>SiteBreadcrumb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GB" sz="1400" u="none" strike="noStrike">
                          <a:effectLst/>
                        </a:rPr>
                        <a:t>Breadcrumb control</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32438911"/>
                  </a:ext>
                </a:extLst>
              </a:tr>
              <a:tr h="244033">
                <a:tc>
                  <a:txBody>
                    <a:bodyPr/>
                    <a:lstStyle/>
                    <a:p>
                      <a:pPr algn="l" fontAlgn="ctr"/>
                      <a:r>
                        <a:rPr lang="en-GB" sz="1400" u="sng" strike="noStrike" dirty="0" err="1">
                          <a:effectLst/>
                          <a:hlinkClick r:id="rId22"/>
                        </a:rPr>
                        <a:t>SecurityTrimmedControl</a:t>
                      </a:r>
                      <a:r>
                        <a:rPr lang="en-GB" sz="1400" u="sng" strike="noStrike" dirty="0">
                          <a:effectLst/>
                          <a:hlinkClick r:id="rId22"/>
                        </a:rPr>
                        <a:t> </a:t>
                      </a:r>
                      <a:endParaRPr lang="en-GB" sz="1400" b="0" i="0" u="sng" strike="noStrike" dirty="0">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intended to be used when you want to show or hide components based on the user permissions</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79626087"/>
                  </a:ext>
                </a:extLst>
              </a:tr>
              <a:tr h="244033">
                <a:tc>
                  <a:txBody>
                    <a:bodyPr/>
                    <a:lstStyle/>
                    <a:p>
                      <a:pPr algn="l" fontAlgn="ctr"/>
                      <a:r>
                        <a:rPr lang="en-GB" sz="1400" u="sng" strike="noStrike">
                          <a:effectLst/>
                          <a:hlinkClick r:id="rId23"/>
                        </a:rPr>
                        <a:t>TaxonomyPicker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GB" sz="1400" u="none" strike="noStrike">
                          <a:effectLst/>
                        </a:rPr>
                        <a:t>Taxonomy Picker</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64066594"/>
                  </a:ext>
                </a:extLst>
              </a:tr>
              <a:tr h="244033">
                <a:tc>
                  <a:txBody>
                    <a:bodyPr/>
                    <a:lstStyle/>
                    <a:p>
                      <a:pPr algn="l" fontAlgn="ctr"/>
                      <a:r>
                        <a:rPr lang="en-GB" sz="1400" u="sng" strike="noStrike">
                          <a:effectLst/>
                          <a:hlinkClick r:id="rId24"/>
                        </a:rPr>
                        <a:t>TreeView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GB" sz="1400" u="none" strike="noStrike">
                          <a:effectLst/>
                        </a:rPr>
                        <a:t>Tree View</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90552270"/>
                  </a:ext>
                </a:extLst>
              </a:tr>
              <a:tr h="244033">
                <a:tc>
                  <a:txBody>
                    <a:bodyPr/>
                    <a:lstStyle/>
                    <a:p>
                      <a:pPr algn="l" fontAlgn="ctr"/>
                      <a:r>
                        <a:rPr lang="en-GB" sz="1400" u="sng" strike="noStrike">
                          <a:effectLst/>
                          <a:hlinkClick r:id="rId25"/>
                        </a:rPr>
                        <a:t>WebPartTitle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dirty="0">
                          <a:effectLst/>
                        </a:rPr>
                        <a:t>Customizable web part title control</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8177375"/>
                  </a:ext>
                </a:extLst>
              </a:tr>
            </a:tbl>
          </a:graphicData>
        </a:graphic>
      </p:graphicFrame>
    </p:spTree>
    <p:extLst>
      <p:ext uri="{BB962C8B-B14F-4D97-AF65-F5344CB8AC3E}">
        <p14:creationId xmlns:p14="http://schemas.microsoft.com/office/powerpoint/2010/main" val="1604904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US" dirty="0">
                <a:solidFill>
                  <a:schemeClr val="tx1">
                    <a:lumMod val="65000"/>
                    <a:lumOff val="35000"/>
                  </a:schemeClr>
                </a:solidFill>
              </a:rPr>
              <a:t>Field customizer controls</a:t>
            </a:r>
          </a:p>
        </p:txBody>
      </p:sp>
      <p:sp>
        <p:nvSpPr>
          <p:cNvPr id="5" name="Rectangle 4">
            <a:extLst>
              <a:ext uri="{FF2B5EF4-FFF2-40B4-BE49-F238E27FC236}">
                <a16:creationId xmlns:a16="http://schemas.microsoft.com/office/drawing/2014/main" id="{60E89F35-C7E6-48B9-90E0-1E8B826A001B}"/>
              </a:ext>
            </a:extLst>
          </p:cNvPr>
          <p:cNvSpPr/>
          <p:nvPr/>
        </p:nvSpPr>
        <p:spPr>
          <a:xfrm>
            <a:off x="7008599" y="826220"/>
            <a:ext cx="4582152" cy="369332"/>
          </a:xfrm>
          <a:prstGeom prst="rect">
            <a:avLst/>
          </a:prstGeom>
        </p:spPr>
        <p:txBody>
          <a:bodyPr wrap="none">
            <a:spAutoFit/>
          </a:bodyPr>
          <a:lstStyle/>
          <a:p>
            <a:r>
              <a:rPr lang="en-GB" dirty="0">
                <a:hlinkClick r:id="rId2"/>
              </a:rPr>
              <a:t>https://pnp.github.io/sp-dev-fx-controls-react/</a:t>
            </a:r>
            <a:endParaRPr lang="en-GB" dirty="0"/>
          </a:p>
        </p:txBody>
      </p:sp>
      <p:graphicFrame>
        <p:nvGraphicFramePr>
          <p:cNvPr id="4" name="Table 3">
            <a:extLst>
              <a:ext uri="{FF2B5EF4-FFF2-40B4-BE49-F238E27FC236}">
                <a16:creationId xmlns:a16="http://schemas.microsoft.com/office/drawing/2014/main" id="{175E8C02-4A47-41C1-997D-B0D2F4816FF6}"/>
              </a:ext>
            </a:extLst>
          </p:cNvPr>
          <p:cNvGraphicFramePr>
            <a:graphicFrameLocks noGrp="1"/>
          </p:cNvGraphicFramePr>
          <p:nvPr/>
        </p:nvGraphicFramePr>
        <p:xfrm>
          <a:off x="1019797" y="1668461"/>
          <a:ext cx="8392560" cy="4129893"/>
        </p:xfrm>
        <a:graphic>
          <a:graphicData uri="http://schemas.openxmlformats.org/drawingml/2006/table">
            <a:tbl>
              <a:tblPr>
                <a:tableStyleId>{5C22544A-7EE6-4342-B048-85BDC9FD1C3A}</a:tableStyleId>
              </a:tblPr>
              <a:tblGrid>
                <a:gridCol w="2167399">
                  <a:extLst>
                    <a:ext uri="{9D8B030D-6E8A-4147-A177-3AD203B41FA5}">
                      <a16:colId xmlns:a16="http://schemas.microsoft.com/office/drawing/2014/main" val="3550538449"/>
                    </a:ext>
                  </a:extLst>
                </a:gridCol>
                <a:gridCol w="6225161">
                  <a:extLst>
                    <a:ext uri="{9D8B030D-6E8A-4147-A177-3AD203B41FA5}">
                      <a16:colId xmlns:a16="http://schemas.microsoft.com/office/drawing/2014/main" val="3352318009"/>
                    </a:ext>
                  </a:extLst>
                </a:gridCol>
              </a:tblGrid>
              <a:tr h="410617">
                <a:tc>
                  <a:txBody>
                    <a:bodyPr/>
                    <a:lstStyle/>
                    <a:p>
                      <a:pPr algn="l" fontAlgn="ctr"/>
                      <a:r>
                        <a:rPr lang="en-GB" sz="1400" u="sng" strike="noStrike">
                          <a:effectLst/>
                          <a:hlinkClick r:id="rId3"/>
                        </a:rPr>
                        <a:t>FieldAttachmentsRenderer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renders Clip icon based on the provided count property is defined and greater than 0</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58795233"/>
                  </a:ext>
                </a:extLst>
              </a:tr>
              <a:tr h="410617">
                <a:tc>
                  <a:txBody>
                    <a:bodyPr/>
                    <a:lstStyle/>
                    <a:p>
                      <a:pPr algn="l" fontAlgn="ctr"/>
                      <a:r>
                        <a:rPr lang="en-GB" sz="1400" u="sng" strike="noStrike">
                          <a:effectLst/>
                          <a:hlinkClick r:id="rId4"/>
                        </a:rPr>
                        <a:t>FieldDateRenderer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renders date string as a simple text</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35718321"/>
                  </a:ext>
                </a:extLst>
              </a:tr>
              <a:tr h="410617">
                <a:tc>
                  <a:txBody>
                    <a:bodyPr/>
                    <a:lstStyle/>
                    <a:p>
                      <a:pPr algn="l" fontAlgn="ctr"/>
                      <a:r>
                        <a:rPr lang="en-GB" sz="1400" u="sng" strike="noStrike">
                          <a:effectLst/>
                          <a:hlinkClick r:id="rId5"/>
                        </a:rPr>
                        <a:t>FieldFileTypeRenderer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renders document or folder icon based on file path</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8929548"/>
                  </a:ext>
                </a:extLst>
              </a:tr>
              <a:tr h="410617">
                <a:tc>
                  <a:txBody>
                    <a:bodyPr/>
                    <a:lstStyle/>
                    <a:p>
                      <a:pPr algn="l" fontAlgn="ctr"/>
                      <a:r>
                        <a:rPr lang="en-GB" sz="1400" u="sng" strike="noStrike">
                          <a:effectLst/>
                          <a:hlinkClick r:id="rId6"/>
                        </a:rPr>
                        <a:t>FieldLookupRenderer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GB" sz="1400" u="none" strike="noStrike">
                          <a:effectLst/>
                        </a:rPr>
                        <a:t>renders lookup values</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14614157"/>
                  </a:ext>
                </a:extLst>
              </a:tr>
              <a:tr h="410617">
                <a:tc>
                  <a:txBody>
                    <a:bodyPr/>
                    <a:lstStyle/>
                    <a:p>
                      <a:pPr algn="l" fontAlgn="ctr"/>
                      <a:r>
                        <a:rPr lang="en-GB" sz="1400" u="sng" strike="noStrike">
                          <a:effectLst/>
                          <a:hlinkClick r:id="rId7"/>
                        </a:rPr>
                        <a:t>FieldNameRenderer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GB" sz="1400" u="none" strike="noStrike">
                          <a:effectLst/>
                        </a:rPr>
                        <a:t>renders document's name as a link</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99196026"/>
                  </a:ext>
                </a:extLst>
              </a:tr>
              <a:tr h="410617">
                <a:tc>
                  <a:txBody>
                    <a:bodyPr/>
                    <a:lstStyle/>
                    <a:p>
                      <a:pPr algn="l" fontAlgn="ctr"/>
                      <a:r>
                        <a:rPr lang="en-GB" sz="1400" u="sng" strike="noStrike">
                          <a:effectLst/>
                          <a:hlinkClick r:id="rId8"/>
                        </a:rPr>
                        <a:t>FieldTaxonomyRenderer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renders terms from Managed Metadata field</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73920749"/>
                  </a:ext>
                </a:extLst>
              </a:tr>
              <a:tr h="410617">
                <a:tc>
                  <a:txBody>
                    <a:bodyPr/>
                    <a:lstStyle/>
                    <a:p>
                      <a:pPr algn="l" fontAlgn="ctr"/>
                      <a:r>
                        <a:rPr lang="en-GB" sz="1400" u="sng" strike="noStrike">
                          <a:effectLst/>
                          <a:hlinkClick r:id="rId9"/>
                        </a:rPr>
                        <a:t>FieldTextRenderer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GB" sz="1400" u="none" strike="noStrike">
                          <a:effectLst/>
                        </a:rPr>
                        <a:t>renders simple text</a:t>
                      </a:r>
                      <a:endParaRPr lang="en-GB"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03494134"/>
                  </a:ext>
                </a:extLst>
              </a:tr>
              <a:tr h="410617">
                <a:tc>
                  <a:txBody>
                    <a:bodyPr/>
                    <a:lstStyle/>
                    <a:p>
                      <a:pPr algn="l" fontAlgn="ctr"/>
                      <a:r>
                        <a:rPr lang="en-GB" sz="1400" u="sng" strike="noStrike">
                          <a:effectLst/>
                          <a:hlinkClick r:id="rId10"/>
                        </a:rPr>
                        <a:t>FieldTitleRenderer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a:effectLst/>
                        </a:rPr>
                        <a:t>renders title either as a simple text or as a link to the Display Form</a:t>
                      </a:r>
                      <a:endParaRPr lang="en-US"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33646861"/>
                  </a:ext>
                </a:extLst>
              </a:tr>
              <a:tr h="410617">
                <a:tc>
                  <a:txBody>
                    <a:bodyPr/>
                    <a:lstStyle/>
                    <a:p>
                      <a:pPr algn="l" fontAlgn="ctr"/>
                      <a:r>
                        <a:rPr lang="en-GB" sz="1400" u="sng" strike="noStrike">
                          <a:effectLst/>
                          <a:hlinkClick r:id="rId11"/>
                        </a:rPr>
                        <a:t>FieldUrlRenderer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dirty="0">
                          <a:effectLst/>
                        </a:rPr>
                        <a:t>renders Hyperlink or Picture field value as a link or image</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3994221"/>
                  </a:ext>
                </a:extLst>
              </a:tr>
              <a:tr h="410617">
                <a:tc>
                  <a:txBody>
                    <a:bodyPr/>
                    <a:lstStyle/>
                    <a:p>
                      <a:pPr algn="l" fontAlgn="ctr"/>
                      <a:r>
                        <a:rPr lang="en-GB" sz="1400" u="sng" strike="noStrike">
                          <a:effectLst/>
                          <a:hlinkClick r:id="rId12"/>
                        </a:rPr>
                        <a:t>FieldUserRenderer </a:t>
                      </a:r>
                      <a:endParaRPr lang="en-GB" sz="1400" b="0" i="0" u="sng" strike="noStrike">
                        <a:solidFill>
                          <a:srgbClr val="0563C1"/>
                        </a:solidFill>
                        <a:effectLst/>
                        <a:latin typeface="Calibri" panose="020F0502020204030204" pitchFamily="34" charset="0"/>
                      </a:endParaRPr>
                    </a:p>
                  </a:txBody>
                  <a:tcPr marR="7620" marT="7620" marB="0" anchor="ctr"/>
                </a:tc>
                <a:tc>
                  <a:txBody>
                    <a:bodyPr/>
                    <a:lstStyle/>
                    <a:p>
                      <a:pPr algn="l" fontAlgn="b"/>
                      <a:r>
                        <a:rPr lang="en-US" sz="1400" u="none" strike="noStrike" dirty="0">
                          <a:effectLst/>
                        </a:rPr>
                        <a:t>renders each referenced user/group as a link on a separate line</a:t>
                      </a:r>
                      <a:endParaRPr lang="en-US"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5423509"/>
                  </a:ext>
                </a:extLst>
              </a:tr>
            </a:tbl>
          </a:graphicData>
        </a:graphic>
      </p:graphicFrame>
    </p:spTree>
    <p:extLst>
      <p:ext uri="{BB962C8B-B14F-4D97-AF65-F5344CB8AC3E}">
        <p14:creationId xmlns:p14="http://schemas.microsoft.com/office/powerpoint/2010/main" val="2416995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PnP Library Overview</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1574041"/>
          </a:xfrm>
        </p:spPr>
        <p:txBody>
          <a:bodyPr>
            <a:normAutofit/>
          </a:bodyPr>
          <a:lstStyle/>
          <a:p>
            <a:pPr marL="0" indent="0">
              <a:buNone/>
            </a:pPr>
            <a:r>
              <a:rPr lang="en-US" sz="1428" dirty="0"/>
              <a:t>PnPjs is a collection of fluent libraries for consuming SharePoint, Graph, and Office 365 REST APIs in a type-safe way. You can use it within SharePoint Framework, Nodejs, or any JavaScript project. This an open source initiative and we encourage contributions and constructive feedback from the community.</a:t>
            </a:r>
          </a:p>
          <a:p>
            <a:pPr marL="0" indent="0">
              <a:buNone/>
            </a:pPr>
            <a:r>
              <a:rPr lang="en-US" sz="1428" b="1" dirty="0"/>
              <a:t>Packages</a:t>
            </a:r>
          </a:p>
          <a:p>
            <a:pPr>
              <a:buFont typeface="Wingdings" panose="05000000000000000000" pitchFamily="2" charset="2"/>
              <a:buChar char="ü"/>
            </a:pPr>
            <a:r>
              <a:rPr lang="en-US" sz="1428" dirty="0"/>
              <a:t>Patterns and Practices client-side libraries (PnPjs) are comprised of the packages listed below. All of the packages are published as a set and depend on their peers within the @pnp scope.</a:t>
            </a:r>
          </a:p>
          <a:p>
            <a:pPr marL="0" indent="0">
              <a:buNone/>
            </a:pPr>
            <a:endParaRPr lang="en-US" sz="1428" dirty="0"/>
          </a:p>
          <a:p>
            <a:pPr marL="0" indent="0">
              <a:buNone/>
            </a:pPr>
            <a:endParaRPr lang="en-US" sz="1428" dirty="0"/>
          </a:p>
          <a:p>
            <a:pPr>
              <a:buFont typeface="Wingdings" panose="05000000000000000000" pitchFamily="2" charset="2"/>
              <a:buChar char="ü"/>
            </a:pPr>
            <a:endParaRPr lang="en-US" sz="1428" dirty="0"/>
          </a:p>
        </p:txBody>
      </p:sp>
      <p:sp>
        <p:nvSpPr>
          <p:cNvPr id="5" name="Rectangle 4">
            <a:extLst>
              <a:ext uri="{FF2B5EF4-FFF2-40B4-BE49-F238E27FC236}">
                <a16:creationId xmlns:a16="http://schemas.microsoft.com/office/drawing/2014/main" id="{60E89F35-C7E6-48B9-90E0-1E8B826A001B}"/>
              </a:ext>
            </a:extLst>
          </p:cNvPr>
          <p:cNvSpPr/>
          <p:nvPr/>
        </p:nvSpPr>
        <p:spPr>
          <a:xfrm>
            <a:off x="1330325" y="6224762"/>
            <a:ext cx="2859244" cy="369332"/>
          </a:xfrm>
          <a:prstGeom prst="rect">
            <a:avLst/>
          </a:prstGeom>
        </p:spPr>
        <p:txBody>
          <a:bodyPr wrap="none">
            <a:spAutoFit/>
          </a:bodyPr>
          <a:lstStyle/>
          <a:p>
            <a:r>
              <a:rPr lang="en-GB" dirty="0">
                <a:hlinkClick r:id="rId2"/>
              </a:rPr>
              <a:t>https://pnp.github.io/pnpjs/</a:t>
            </a:r>
            <a:endParaRPr lang="en-GB" dirty="0"/>
          </a:p>
        </p:txBody>
      </p:sp>
      <p:graphicFrame>
        <p:nvGraphicFramePr>
          <p:cNvPr id="8" name="Table 7">
            <a:extLst>
              <a:ext uri="{FF2B5EF4-FFF2-40B4-BE49-F238E27FC236}">
                <a16:creationId xmlns:a16="http://schemas.microsoft.com/office/drawing/2014/main" id="{FF937B1A-761C-45F6-9B3C-48CEE4C74780}"/>
              </a:ext>
            </a:extLst>
          </p:cNvPr>
          <p:cNvGraphicFramePr>
            <a:graphicFrameLocks noGrp="1"/>
          </p:cNvGraphicFramePr>
          <p:nvPr/>
        </p:nvGraphicFramePr>
        <p:xfrm>
          <a:off x="1898373" y="3299255"/>
          <a:ext cx="7573617" cy="2804150"/>
        </p:xfrm>
        <a:graphic>
          <a:graphicData uri="http://schemas.openxmlformats.org/drawingml/2006/table">
            <a:tbl>
              <a:tblPr>
                <a:tableStyleId>{5C22544A-7EE6-4342-B048-85BDC9FD1C3A}</a:tableStyleId>
              </a:tblPr>
              <a:tblGrid>
                <a:gridCol w="2017272">
                  <a:extLst>
                    <a:ext uri="{9D8B030D-6E8A-4147-A177-3AD203B41FA5}">
                      <a16:colId xmlns:a16="http://schemas.microsoft.com/office/drawing/2014/main" val="4201603412"/>
                    </a:ext>
                  </a:extLst>
                </a:gridCol>
                <a:gridCol w="5556345">
                  <a:extLst>
                    <a:ext uri="{9D8B030D-6E8A-4147-A177-3AD203B41FA5}">
                      <a16:colId xmlns:a16="http://schemas.microsoft.com/office/drawing/2014/main" val="2237587951"/>
                    </a:ext>
                  </a:extLst>
                </a:gridCol>
              </a:tblGrid>
              <a:tr h="280415">
                <a:tc>
                  <a:txBody>
                    <a:bodyPr/>
                    <a:lstStyle/>
                    <a:p>
                      <a:pPr algn="l" fontAlgn="t"/>
                      <a:r>
                        <a:rPr lang="en-GB" sz="1400" u="sng" strike="noStrike">
                          <a:effectLst/>
                          <a:hlinkClick r:id="rId3"/>
                        </a:rPr>
                        <a:t>adaljsclient</a:t>
                      </a:r>
                      <a:endParaRPr lang="en-GB" sz="1400" b="0" i="0" u="sng" strike="noStrike">
                        <a:solidFill>
                          <a:srgbClr val="0563C1"/>
                        </a:solidFill>
                        <a:effectLst/>
                        <a:latin typeface="Calibri" panose="020F0502020204030204" pitchFamily="34" charset="0"/>
                      </a:endParaRPr>
                    </a:p>
                  </a:txBody>
                  <a:tcPr marL="7620" marR="7620" marT="7620" marB="0"/>
                </a:tc>
                <a:tc>
                  <a:txBody>
                    <a:bodyPr/>
                    <a:lstStyle/>
                    <a:p>
                      <a:pPr algn="l" fontAlgn="t"/>
                      <a:r>
                        <a:rPr lang="en-US" sz="1400" u="none" strike="noStrike">
                          <a:effectLst/>
                        </a:rPr>
                        <a:t>Provides an adaljs wrapper suitable for use with PnPjs</a:t>
                      </a:r>
                      <a:endParaRPr lang="en-US" sz="1400" b="0" i="0" u="none" strike="noStrike">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2436658535"/>
                  </a:ext>
                </a:extLst>
              </a:tr>
              <a:tr h="280415">
                <a:tc>
                  <a:txBody>
                    <a:bodyPr/>
                    <a:lstStyle/>
                    <a:p>
                      <a:pPr algn="l" fontAlgn="t"/>
                      <a:r>
                        <a:rPr lang="en-GB" sz="1400" u="sng" strike="noStrike">
                          <a:effectLst/>
                          <a:hlinkClick r:id="rId4"/>
                        </a:rPr>
                        <a:t>common</a:t>
                      </a:r>
                      <a:endParaRPr lang="en-GB" sz="1400" b="0" i="0" u="sng" strike="noStrike">
                        <a:solidFill>
                          <a:srgbClr val="0563C1"/>
                        </a:solidFill>
                        <a:effectLst/>
                        <a:latin typeface="Calibri" panose="020F0502020204030204" pitchFamily="34" charset="0"/>
                      </a:endParaRPr>
                    </a:p>
                  </a:txBody>
                  <a:tcPr marL="7620" marR="7620" marT="7620" marB="0"/>
                </a:tc>
                <a:tc>
                  <a:txBody>
                    <a:bodyPr/>
                    <a:lstStyle/>
                    <a:p>
                      <a:pPr algn="l" fontAlgn="t"/>
                      <a:r>
                        <a:rPr lang="en-US" sz="1400" u="none" strike="noStrike">
                          <a:effectLst/>
                        </a:rPr>
                        <a:t>Provides shared functionality across all pnp libraries</a:t>
                      </a:r>
                      <a:endParaRPr lang="en-US" sz="1400" b="0" i="0" u="none" strike="noStrike">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3508268533"/>
                  </a:ext>
                </a:extLst>
              </a:tr>
              <a:tr h="280415">
                <a:tc>
                  <a:txBody>
                    <a:bodyPr/>
                    <a:lstStyle/>
                    <a:p>
                      <a:pPr algn="l" fontAlgn="t"/>
                      <a:r>
                        <a:rPr lang="en-GB" sz="1400" u="sng" strike="noStrike">
                          <a:effectLst/>
                          <a:hlinkClick r:id="rId5"/>
                        </a:rPr>
                        <a:t>config-store</a:t>
                      </a:r>
                      <a:endParaRPr lang="en-GB" sz="1400" b="0" i="0" u="sng" strike="noStrike">
                        <a:solidFill>
                          <a:srgbClr val="0563C1"/>
                        </a:solidFill>
                        <a:effectLst/>
                        <a:latin typeface="Calibri" panose="020F0502020204030204" pitchFamily="34" charset="0"/>
                      </a:endParaRPr>
                    </a:p>
                  </a:txBody>
                  <a:tcPr marL="7620" marR="7620" marT="7620" marB="0"/>
                </a:tc>
                <a:tc>
                  <a:txBody>
                    <a:bodyPr/>
                    <a:lstStyle/>
                    <a:p>
                      <a:pPr algn="l" fontAlgn="t"/>
                      <a:r>
                        <a:rPr lang="en-US" sz="1400" u="none" strike="noStrike">
                          <a:effectLst/>
                        </a:rPr>
                        <a:t>Provides a way to manage configuration within your application</a:t>
                      </a:r>
                      <a:endParaRPr lang="en-US" sz="1400" b="0" i="0" u="none" strike="noStrike">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1553331613"/>
                  </a:ext>
                </a:extLst>
              </a:tr>
              <a:tr h="280415">
                <a:tc>
                  <a:txBody>
                    <a:bodyPr/>
                    <a:lstStyle/>
                    <a:p>
                      <a:pPr algn="l" fontAlgn="t"/>
                      <a:r>
                        <a:rPr lang="en-GB" sz="1400" u="sng" strike="noStrike">
                          <a:effectLst/>
                          <a:hlinkClick r:id="rId6"/>
                        </a:rPr>
                        <a:t>graph</a:t>
                      </a:r>
                      <a:endParaRPr lang="en-GB" sz="1400" b="0" i="0" u="sng" strike="noStrike">
                        <a:solidFill>
                          <a:srgbClr val="0563C1"/>
                        </a:solidFill>
                        <a:effectLst/>
                        <a:latin typeface="Calibri" panose="020F0502020204030204" pitchFamily="34" charset="0"/>
                      </a:endParaRPr>
                    </a:p>
                  </a:txBody>
                  <a:tcPr marL="7620" marR="7620" marT="7620" marB="0"/>
                </a:tc>
                <a:tc>
                  <a:txBody>
                    <a:bodyPr/>
                    <a:lstStyle/>
                    <a:p>
                      <a:pPr algn="l" fontAlgn="t"/>
                      <a:r>
                        <a:rPr lang="en-US" sz="1400" u="none" strike="noStrike" dirty="0">
                          <a:effectLst/>
                        </a:rPr>
                        <a:t>Provides a fluent </a:t>
                      </a:r>
                      <a:r>
                        <a:rPr lang="en-US" sz="1400" u="none" strike="noStrike" dirty="0" err="1">
                          <a:effectLst/>
                        </a:rPr>
                        <a:t>api</a:t>
                      </a:r>
                      <a:r>
                        <a:rPr lang="en-US" sz="1400" u="none" strike="noStrike" dirty="0">
                          <a:effectLst/>
                        </a:rPr>
                        <a:t> for working with Microsoft Graph</a:t>
                      </a:r>
                      <a:endParaRPr lang="en-US" sz="1400" b="0" i="0" u="none" strike="noStrike" dirty="0">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3069998465"/>
                  </a:ext>
                </a:extLst>
              </a:tr>
              <a:tr h="280415">
                <a:tc>
                  <a:txBody>
                    <a:bodyPr/>
                    <a:lstStyle/>
                    <a:p>
                      <a:pPr algn="l" fontAlgn="t"/>
                      <a:r>
                        <a:rPr lang="en-GB" sz="1400" u="sng" strike="noStrike">
                          <a:effectLst/>
                          <a:hlinkClick r:id="rId7"/>
                        </a:rPr>
                        <a:t>logging</a:t>
                      </a:r>
                      <a:endParaRPr lang="en-GB" sz="1400" b="0" i="0" u="sng" strike="noStrike">
                        <a:solidFill>
                          <a:srgbClr val="0563C1"/>
                        </a:solidFill>
                        <a:effectLst/>
                        <a:latin typeface="Calibri" panose="020F0502020204030204" pitchFamily="34" charset="0"/>
                      </a:endParaRPr>
                    </a:p>
                  </a:txBody>
                  <a:tcPr marL="7620" marR="7620" marT="7620" marB="0"/>
                </a:tc>
                <a:tc>
                  <a:txBody>
                    <a:bodyPr/>
                    <a:lstStyle/>
                    <a:p>
                      <a:pPr algn="l" fontAlgn="t"/>
                      <a:r>
                        <a:rPr lang="en-GB" sz="1400" u="none" strike="noStrike" dirty="0">
                          <a:effectLst/>
                        </a:rPr>
                        <a:t>Light-weight, </a:t>
                      </a:r>
                      <a:r>
                        <a:rPr lang="en-GB" sz="1400" u="none" strike="noStrike" dirty="0" err="1">
                          <a:effectLst/>
                        </a:rPr>
                        <a:t>subscribable</a:t>
                      </a:r>
                      <a:r>
                        <a:rPr lang="en-GB" sz="1400" u="none" strike="noStrike" dirty="0">
                          <a:effectLst/>
                        </a:rPr>
                        <a:t> logging framework</a:t>
                      </a:r>
                      <a:endParaRPr lang="en-GB" sz="1400" b="0" i="0" u="none" strike="noStrike" dirty="0">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2107018343"/>
                  </a:ext>
                </a:extLst>
              </a:tr>
              <a:tr h="280415">
                <a:tc>
                  <a:txBody>
                    <a:bodyPr/>
                    <a:lstStyle/>
                    <a:p>
                      <a:pPr algn="l" fontAlgn="t"/>
                      <a:r>
                        <a:rPr lang="en-GB" sz="1400" u="sng" strike="noStrike">
                          <a:effectLst/>
                          <a:hlinkClick r:id="rId8"/>
                        </a:rPr>
                        <a:t>msaljsclient</a:t>
                      </a:r>
                      <a:endParaRPr lang="en-GB" sz="1400" b="0" i="0" u="sng" strike="noStrike">
                        <a:solidFill>
                          <a:srgbClr val="0563C1"/>
                        </a:solidFill>
                        <a:effectLst/>
                        <a:latin typeface="Calibri" panose="020F0502020204030204" pitchFamily="34" charset="0"/>
                      </a:endParaRPr>
                    </a:p>
                  </a:txBody>
                  <a:tcPr marL="7620" marR="7620" marT="7620" marB="0"/>
                </a:tc>
                <a:tc>
                  <a:txBody>
                    <a:bodyPr/>
                    <a:lstStyle/>
                    <a:p>
                      <a:pPr algn="l" fontAlgn="t"/>
                      <a:r>
                        <a:rPr lang="en-US" sz="1400" u="none" strike="noStrike">
                          <a:effectLst/>
                        </a:rPr>
                        <a:t>Provides an msal wrapper suitable for use with PnPjs</a:t>
                      </a:r>
                      <a:endParaRPr lang="en-US" sz="1400" b="0" i="0" u="none" strike="noStrike">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902301348"/>
                  </a:ext>
                </a:extLst>
              </a:tr>
              <a:tr h="280415">
                <a:tc>
                  <a:txBody>
                    <a:bodyPr/>
                    <a:lstStyle/>
                    <a:p>
                      <a:pPr algn="l" fontAlgn="t"/>
                      <a:r>
                        <a:rPr lang="en-GB" sz="1400" u="sng" strike="noStrike">
                          <a:effectLst/>
                          <a:hlinkClick r:id="rId9"/>
                        </a:rPr>
                        <a:t>nodejs</a:t>
                      </a:r>
                      <a:endParaRPr lang="en-GB" sz="1400" b="0" i="0" u="sng" strike="noStrike">
                        <a:solidFill>
                          <a:srgbClr val="0563C1"/>
                        </a:solidFill>
                        <a:effectLst/>
                        <a:latin typeface="Calibri" panose="020F0502020204030204" pitchFamily="34" charset="0"/>
                      </a:endParaRPr>
                    </a:p>
                  </a:txBody>
                  <a:tcPr marL="7620" marR="7620" marT="7620" marB="0"/>
                </a:tc>
                <a:tc>
                  <a:txBody>
                    <a:bodyPr/>
                    <a:lstStyle/>
                    <a:p>
                      <a:pPr algn="l" fontAlgn="t"/>
                      <a:r>
                        <a:rPr lang="en-US" sz="1400" u="none" strike="noStrike">
                          <a:effectLst/>
                        </a:rPr>
                        <a:t>Provides functionality enabling the @pnp libraries within nodejs</a:t>
                      </a:r>
                      <a:endParaRPr lang="en-US" sz="1400" b="0" i="0" u="none" strike="noStrike">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3515461449"/>
                  </a:ext>
                </a:extLst>
              </a:tr>
              <a:tr h="280415">
                <a:tc>
                  <a:txBody>
                    <a:bodyPr/>
                    <a:lstStyle/>
                    <a:p>
                      <a:pPr algn="l" fontAlgn="t"/>
                      <a:r>
                        <a:rPr lang="en-GB" sz="1400" u="sng" strike="noStrike">
                          <a:effectLst/>
                          <a:hlinkClick r:id="rId10"/>
                        </a:rPr>
                        <a:t>odata</a:t>
                      </a:r>
                      <a:endParaRPr lang="en-GB" sz="1400" b="0" i="0" u="sng" strike="noStrike">
                        <a:solidFill>
                          <a:srgbClr val="0563C1"/>
                        </a:solidFill>
                        <a:effectLst/>
                        <a:latin typeface="Calibri" panose="020F0502020204030204" pitchFamily="34" charset="0"/>
                      </a:endParaRPr>
                    </a:p>
                  </a:txBody>
                  <a:tcPr marL="7620" marR="7620" marT="7620" marB="0"/>
                </a:tc>
                <a:tc>
                  <a:txBody>
                    <a:bodyPr/>
                    <a:lstStyle/>
                    <a:p>
                      <a:pPr algn="l" fontAlgn="t"/>
                      <a:r>
                        <a:rPr lang="en-US" sz="1400" u="none" strike="noStrike">
                          <a:effectLst/>
                        </a:rPr>
                        <a:t>Provides shared odata functionality and base classes</a:t>
                      </a:r>
                      <a:endParaRPr lang="en-US" sz="1400" b="0" i="0" u="none" strike="noStrike">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1834451795"/>
                  </a:ext>
                </a:extLst>
              </a:tr>
              <a:tr h="280415">
                <a:tc>
                  <a:txBody>
                    <a:bodyPr/>
                    <a:lstStyle/>
                    <a:p>
                      <a:pPr algn="l" fontAlgn="t"/>
                      <a:r>
                        <a:rPr lang="en-GB" sz="1400" u="sng" strike="noStrike">
                          <a:effectLst/>
                          <a:hlinkClick r:id="rId11"/>
                        </a:rPr>
                        <a:t>sp</a:t>
                      </a:r>
                      <a:endParaRPr lang="en-GB" sz="1400" b="0" i="0" u="sng" strike="noStrike">
                        <a:solidFill>
                          <a:srgbClr val="0563C1"/>
                        </a:solidFill>
                        <a:effectLst/>
                        <a:latin typeface="Calibri" panose="020F0502020204030204" pitchFamily="34" charset="0"/>
                      </a:endParaRPr>
                    </a:p>
                  </a:txBody>
                  <a:tcPr marL="7620" marR="7620" marT="7620" marB="0"/>
                </a:tc>
                <a:tc>
                  <a:txBody>
                    <a:bodyPr/>
                    <a:lstStyle/>
                    <a:p>
                      <a:pPr algn="l" fontAlgn="t"/>
                      <a:r>
                        <a:rPr lang="en-US" sz="1400" u="none" strike="noStrike">
                          <a:effectLst/>
                        </a:rPr>
                        <a:t>Provides a fluent api for working with SharePoint REST</a:t>
                      </a:r>
                      <a:endParaRPr lang="en-US" sz="1400" b="0" i="0" u="none" strike="noStrike">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656162070"/>
                  </a:ext>
                </a:extLst>
              </a:tr>
              <a:tr h="280415">
                <a:tc>
                  <a:txBody>
                    <a:bodyPr/>
                    <a:lstStyle/>
                    <a:p>
                      <a:pPr algn="l" fontAlgn="t"/>
                      <a:r>
                        <a:rPr lang="en-GB" sz="1400" u="sng" strike="noStrike">
                          <a:effectLst/>
                          <a:hlinkClick r:id="rId12"/>
                        </a:rPr>
                        <a:t>sp-addinhelpers</a:t>
                      </a:r>
                      <a:endParaRPr lang="en-GB" sz="1400" b="0" i="0" u="sng" strike="noStrike">
                        <a:solidFill>
                          <a:srgbClr val="0563C1"/>
                        </a:solidFill>
                        <a:effectLst/>
                        <a:latin typeface="Calibri" panose="020F0502020204030204" pitchFamily="34" charset="0"/>
                      </a:endParaRPr>
                    </a:p>
                  </a:txBody>
                  <a:tcPr marL="7620" marR="7620" marT="7620" marB="0"/>
                </a:tc>
                <a:tc>
                  <a:txBody>
                    <a:bodyPr/>
                    <a:lstStyle/>
                    <a:p>
                      <a:pPr algn="l" fontAlgn="t"/>
                      <a:r>
                        <a:rPr lang="en-US" sz="1400" u="none" strike="noStrike" dirty="0">
                          <a:effectLst/>
                        </a:rPr>
                        <a:t>Provides functionality for working within SharePoint add-ins</a:t>
                      </a:r>
                      <a:endParaRPr lang="en-US" sz="1400" b="0" i="0" u="none" strike="noStrike" dirty="0">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1067653079"/>
                  </a:ext>
                </a:extLst>
              </a:tr>
            </a:tbl>
          </a:graphicData>
        </a:graphic>
      </p:graphicFrame>
      <p:pic>
        <p:nvPicPr>
          <p:cNvPr id="9" name="Picture 2">
            <a:extLst>
              <a:ext uri="{FF2B5EF4-FFF2-40B4-BE49-F238E27FC236}">
                <a16:creationId xmlns:a16="http://schemas.microsoft.com/office/drawing/2014/main" id="{4FD1E98B-6A1D-4D34-9EF2-2463B5695BA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33715" y="4373479"/>
            <a:ext cx="2232389" cy="974809"/>
          </a:xfrm>
          <a:prstGeom prst="rect">
            <a:avLst/>
          </a:prstGeom>
          <a:solidFill>
            <a:srgbClr val="0070C0"/>
          </a:solidFill>
        </p:spPr>
      </p:pic>
    </p:spTree>
    <p:extLst>
      <p:ext uri="{BB962C8B-B14F-4D97-AF65-F5344CB8AC3E}">
        <p14:creationId xmlns:p14="http://schemas.microsoft.com/office/powerpoint/2010/main" val="4017293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@pnp/</a:t>
            </a:r>
            <a:r>
              <a:rPr lang="en-US" dirty="0" err="1">
                <a:solidFill>
                  <a:schemeClr val="tx1">
                    <a:lumMod val="65000"/>
                    <a:lumOff val="35000"/>
                  </a:schemeClr>
                </a:solidFill>
              </a:rPr>
              <a:t>sp</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242600" y="1030373"/>
            <a:ext cx="10348153" cy="2915824"/>
          </a:xfrm>
        </p:spPr>
        <p:txBody>
          <a:bodyPr>
            <a:normAutofit/>
          </a:bodyPr>
          <a:lstStyle/>
          <a:p>
            <a:pPr marL="0" indent="0">
              <a:buNone/>
            </a:pPr>
            <a:r>
              <a:rPr lang="en-US" sz="2000" dirty="0">
                <a:latin typeface="Calibri" panose="020F0502020204030204" pitchFamily="34" charset="0"/>
                <a:cs typeface="Calibri" panose="020F0502020204030204" pitchFamily="34" charset="0"/>
              </a:rPr>
              <a:t>This package contains the fluent </a:t>
            </a:r>
            <a:r>
              <a:rPr lang="en-US" sz="2000" dirty="0" err="1">
                <a:latin typeface="Calibri" panose="020F0502020204030204" pitchFamily="34" charset="0"/>
                <a:cs typeface="Calibri" panose="020F0502020204030204" pitchFamily="34" charset="0"/>
              </a:rPr>
              <a:t>api</a:t>
            </a:r>
            <a:r>
              <a:rPr lang="en-US" sz="2000" dirty="0">
                <a:latin typeface="Calibri" panose="020F0502020204030204" pitchFamily="34" charset="0"/>
                <a:cs typeface="Calibri" panose="020F0502020204030204" pitchFamily="34" charset="0"/>
              </a:rPr>
              <a:t> used to call the SharePoint rest services.</a:t>
            </a:r>
          </a:p>
          <a:p>
            <a:pPr marL="0" indent="0">
              <a:buNone/>
            </a:pP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Install the library and required dependencies</a:t>
            </a:r>
          </a:p>
          <a:p>
            <a:pPr marL="466298" lvl="1" indent="0">
              <a:buNone/>
            </a:pPr>
            <a:r>
              <a:rPr lang="en-US" sz="1200" b="1" dirty="0">
                <a:solidFill>
                  <a:srgbClr val="005A9E"/>
                </a:solidFill>
                <a:latin typeface="Calibri" panose="020F0502020204030204" pitchFamily="34" charset="0"/>
                <a:cs typeface="Calibri" panose="020F0502020204030204" pitchFamily="34" charset="0"/>
              </a:rPr>
              <a:t>npm install @pnp/</a:t>
            </a:r>
            <a:r>
              <a:rPr lang="en-US" sz="1200" b="1" dirty="0" err="1">
                <a:solidFill>
                  <a:srgbClr val="005A9E"/>
                </a:solidFill>
                <a:latin typeface="Calibri" panose="020F0502020204030204" pitchFamily="34" charset="0"/>
                <a:cs typeface="Calibri" panose="020F0502020204030204" pitchFamily="34" charset="0"/>
              </a:rPr>
              <a:t>sp</a:t>
            </a:r>
            <a:r>
              <a:rPr lang="en-US" sz="1200" b="1" dirty="0">
                <a:solidFill>
                  <a:srgbClr val="005A9E"/>
                </a:solidFill>
                <a:latin typeface="Calibri" panose="020F0502020204030204" pitchFamily="34" charset="0"/>
                <a:cs typeface="Calibri" panose="020F0502020204030204" pitchFamily="34" charset="0"/>
              </a:rPr>
              <a:t> –save</a:t>
            </a:r>
          </a:p>
          <a:p>
            <a:pPr marL="466298" lvl="1" indent="0">
              <a:buNone/>
            </a:pPr>
            <a:r>
              <a:rPr lang="nb-NO" sz="1200" b="1" dirty="0">
                <a:solidFill>
                  <a:srgbClr val="005A9E"/>
                </a:solidFill>
                <a:latin typeface="Calibri" panose="020F0502020204030204" pitchFamily="34" charset="0"/>
                <a:cs typeface="Calibri" panose="020F0502020204030204" pitchFamily="34" charset="0"/>
              </a:rPr>
              <a:t>npm install @pnp/sp @pnp/graph –save</a:t>
            </a:r>
            <a:r>
              <a:rPr lang="nb-NO" sz="1200" dirty="0">
                <a:solidFill>
                  <a:srgbClr val="005A9E"/>
                </a:solidFill>
                <a:latin typeface="Calibri" panose="020F0502020204030204" pitchFamily="34" charset="0"/>
                <a:cs typeface="Calibri" panose="020F0502020204030204" pitchFamily="34" charset="0"/>
              </a:rPr>
              <a:t> (for graph implementation)</a:t>
            </a:r>
            <a:endParaRPr lang="en-US" sz="1200" dirty="0">
              <a:solidFill>
                <a:srgbClr val="005A9E"/>
              </a:solidFill>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Import the library into your application and access the root </a:t>
            </a:r>
            <a:r>
              <a:rPr lang="en-US" sz="2000" dirty="0" err="1">
                <a:latin typeface="Calibri" panose="020F0502020204030204" pitchFamily="34" charset="0"/>
                <a:cs typeface="Calibri" panose="020F0502020204030204" pitchFamily="34" charset="0"/>
              </a:rPr>
              <a:t>sp</a:t>
            </a:r>
            <a:r>
              <a:rPr lang="en-US" sz="2000" dirty="0">
                <a:latin typeface="Calibri" panose="020F0502020204030204" pitchFamily="34" charset="0"/>
                <a:cs typeface="Calibri" panose="020F0502020204030204" pitchFamily="34" charset="0"/>
              </a:rPr>
              <a:t> object</a:t>
            </a:r>
          </a:p>
          <a:p>
            <a:pPr marL="0" indent="0">
              <a:buNone/>
            </a:pPr>
            <a:endParaRPr lang="en-US" sz="2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60E89F35-C7E6-48B9-90E0-1E8B826A001B}"/>
              </a:ext>
            </a:extLst>
          </p:cNvPr>
          <p:cNvSpPr/>
          <p:nvPr/>
        </p:nvSpPr>
        <p:spPr>
          <a:xfrm>
            <a:off x="1330325" y="6224762"/>
            <a:ext cx="2859244" cy="369332"/>
          </a:xfrm>
          <a:prstGeom prst="rect">
            <a:avLst/>
          </a:prstGeom>
        </p:spPr>
        <p:txBody>
          <a:bodyPr wrap="none">
            <a:spAutoFit/>
          </a:bodyPr>
          <a:lstStyle/>
          <a:p>
            <a:r>
              <a:rPr lang="en-GB" dirty="0">
                <a:hlinkClick r:id="rId2"/>
              </a:rPr>
              <a:t>https://pnp.github.io/pnpjs/</a:t>
            </a:r>
            <a:endParaRPr lang="en-GB" dirty="0"/>
          </a:p>
        </p:txBody>
      </p:sp>
      <p:sp>
        <p:nvSpPr>
          <p:cNvPr id="4" name="Rectangle 1">
            <a:extLst>
              <a:ext uri="{FF2B5EF4-FFF2-40B4-BE49-F238E27FC236}">
                <a16:creationId xmlns:a16="http://schemas.microsoft.com/office/drawing/2014/main" id="{D79F5F7B-382A-4FFB-8B0D-89D4F0F3FF9F}"/>
              </a:ext>
            </a:extLst>
          </p:cNvPr>
          <p:cNvSpPr>
            <a:spLocks noChangeArrowheads="1"/>
          </p:cNvSpPr>
          <p:nvPr/>
        </p:nvSpPr>
        <p:spPr bwMode="auto">
          <a:xfrm>
            <a:off x="1330325" y="3253021"/>
            <a:ext cx="6861867"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E61A2"/>
                </a:solidFill>
                <a:effectLst/>
                <a:latin typeface="Roboto Mono"/>
              </a:rPr>
              <a:t>import</a:t>
            </a:r>
            <a:r>
              <a:rPr kumimoji="0" lang="en-US" altLang="en-US" sz="1400" b="0" i="0" u="none" strike="noStrike" cap="none" normalizeH="0" baseline="0" dirty="0">
                <a:ln>
                  <a:noFill/>
                </a:ln>
                <a:solidFill>
                  <a:srgbClr val="37474F"/>
                </a:solidFill>
                <a:effectLst/>
                <a:latin typeface="Roboto Mono"/>
              </a:rPr>
              <a:t> { </a:t>
            </a:r>
            <a:r>
              <a:rPr kumimoji="0" lang="en-US" altLang="en-US" sz="1400" b="0" i="0" u="none" strike="noStrike" cap="none" normalizeH="0" baseline="0" dirty="0" err="1">
                <a:ln>
                  <a:noFill/>
                </a:ln>
                <a:solidFill>
                  <a:srgbClr val="EC407A"/>
                </a:solidFill>
                <a:effectLst/>
                <a:latin typeface="Roboto Mono"/>
              </a:rPr>
              <a:t>sp</a:t>
            </a:r>
            <a:r>
              <a:rPr kumimoji="0" lang="en-US" altLang="en-US" sz="1400" b="0" i="0" u="none" strike="noStrike" cap="none" normalizeH="0" baseline="0" dirty="0">
                <a:ln>
                  <a:noFill/>
                </a:ln>
                <a:solidFill>
                  <a:srgbClr val="37474F"/>
                </a:solidFill>
                <a:effectLst/>
                <a:latin typeface="Roboto Mono"/>
              </a:rPr>
              <a:t> } </a:t>
            </a:r>
            <a:r>
              <a:rPr kumimoji="0" lang="en-US" altLang="en-US" sz="1400" b="0" i="0" u="none" strike="noStrike" cap="none" normalizeH="0" baseline="0" dirty="0">
                <a:ln>
                  <a:noFill/>
                </a:ln>
                <a:solidFill>
                  <a:srgbClr val="EC407A"/>
                </a:solidFill>
                <a:effectLst/>
                <a:latin typeface="Roboto Mono"/>
              </a:rPr>
              <a:t>from</a:t>
            </a:r>
            <a:r>
              <a:rPr kumimoji="0" lang="en-US" altLang="en-US" sz="1400" b="0" i="0" u="none" strike="noStrike" cap="none" normalizeH="0" baseline="0" dirty="0">
                <a:ln>
                  <a:noFill/>
                </a:ln>
                <a:solidFill>
                  <a:srgbClr val="37474F"/>
                </a:solidFill>
                <a:effectLst/>
                <a:latin typeface="Roboto Mono"/>
              </a:rPr>
              <a:t> </a:t>
            </a:r>
            <a:r>
              <a:rPr kumimoji="0" lang="en-US" altLang="en-US" sz="1400" b="0" i="0" u="none" strike="noStrike" cap="none" normalizeH="0" baseline="0" dirty="0">
                <a:ln>
                  <a:noFill/>
                </a:ln>
                <a:solidFill>
                  <a:srgbClr val="0D904F"/>
                </a:solidFill>
                <a:effectLst/>
                <a:latin typeface="Roboto Mono"/>
              </a:rPr>
              <a:t>"@pnp/</a:t>
            </a:r>
            <a:r>
              <a:rPr kumimoji="0" lang="en-US" altLang="en-US" sz="1400" b="0" i="0" u="none" strike="noStrike" cap="none" normalizeH="0" baseline="0" dirty="0" err="1">
                <a:ln>
                  <a:noFill/>
                </a:ln>
                <a:solidFill>
                  <a:srgbClr val="0D904F"/>
                </a:solidFill>
                <a:effectLst/>
                <a:latin typeface="Roboto Mono"/>
              </a:rPr>
              <a:t>sp</a:t>
            </a:r>
            <a:r>
              <a:rPr kumimoji="0" lang="en-US" altLang="en-US" sz="1400" b="0" i="0" u="none" strike="noStrike" cap="none" normalizeH="0" baseline="0" dirty="0">
                <a:ln>
                  <a:noFill/>
                </a:ln>
                <a:solidFill>
                  <a:srgbClr val="0D904F"/>
                </a:solidFill>
                <a:effectLst/>
                <a:latin typeface="Roboto Mono"/>
              </a:rPr>
              <a:t>"</a:t>
            </a:r>
            <a:r>
              <a:rPr kumimoji="0" lang="en-US" altLang="en-US" sz="1400" b="0" i="0" u="none" strike="noStrike" cap="none" normalizeH="0" baseline="0" dirty="0">
                <a:ln>
                  <a:noFill/>
                </a:ln>
                <a:solidFill>
                  <a:srgbClr val="37474F"/>
                </a:solidFill>
                <a:effectLst/>
                <a:latin typeface="Roboto Mono"/>
              </a:rPr>
              <a:t>; </a:t>
            </a: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E61A2"/>
                </a:solidFill>
                <a:effectLst/>
                <a:latin typeface="Roboto Mono"/>
              </a:rPr>
              <a:t>import</a:t>
            </a:r>
            <a:r>
              <a:rPr kumimoji="0" lang="en-US" altLang="en-US" sz="1400" b="0" i="0" u="none" strike="noStrike" cap="none" normalizeH="0" baseline="0" dirty="0">
                <a:ln>
                  <a:noFill/>
                </a:ln>
                <a:solidFill>
                  <a:srgbClr val="37474F"/>
                </a:solidFill>
                <a:effectLst/>
                <a:latin typeface="Roboto Mono"/>
              </a:rPr>
              <a:t> </a:t>
            </a:r>
            <a:r>
              <a:rPr kumimoji="0" lang="en-US" altLang="en-US" sz="1400" b="0" i="0" u="none" strike="noStrike" cap="none" normalizeH="0" baseline="0" dirty="0">
                <a:ln>
                  <a:noFill/>
                </a:ln>
                <a:solidFill>
                  <a:srgbClr val="0D904F"/>
                </a:solidFill>
                <a:effectLst/>
                <a:latin typeface="Roboto Mono"/>
              </a:rPr>
              <a:t>"@pnp/</a:t>
            </a:r>
            <a:r>
              <a:rPr kumimoji="0" lang="en-US" altLang="en-US" sz="1400" b="0" i="0" u="none" strike="noStrike" cap="none" normalizeH="0" baseline="0" dirty="0" err="1">
                <a:ln>
                  <a:noFill/>
                </a:ln>
                <a:solidFill>
                  <a:srgbClr val="0D904F"/>
                </a:solidFill>
                <a:effectLst/>
                <a:latin typeface="Roboto Mono"/>
              </a:rPr>
              <a:t>sp</a:t>
            </a:r>
            <a:r>
              <a:rPr kumimoji="0" lang="en-US" altLang="en-US" sz="1400" b="0" i="0" u="none" strike="noStrike" cap="none" normalizeH="0" baseline="0" dirty="0">
                <a:ln>
                  <a:noFill/>
                </a:ln>
                <a:solidFill>
                  <a:srgbClr val="0D904F"/>
                </a:solidFill>
                <a:effectLst/>
                <a:latin typeface="Roboto Mono"/>
              </a:rPr>
              <a:t>/webs"</a:t>
            </a:r>
            <a:r>
              <a:rPr kumimoji="0" lang="en-US" altLang="en-US" sz="1400" b="0" i="0" u="none" strike="noStrike" cap="none" normalizeH="0" baseline="0" dirty="0">
                <a:ln>
                  <a:noFill/>
                </a:ln>
                <a:solidFill>
                  <a:srgbClr val="37474F"/>
                </a:solidFill>
                <a:effectLst/>
                <a:latin typeface="Roboto Mono"/>
              </a:rPr>
              <a:t>; </a:t>
            </a:r>
          </a:p>
          <a:p>
            <a:pPr marL="0" marR="0" lvl="0" indent="0" algn="l" defTabSz="914400" rtl="0" eaLnBrk="0" fontAlgn="t" latinLnBrk="0" hangingPunct="0">
              <a:lnSpc>
                <a:spcPct val="100000"/>
              </a:lnSpc>
              <a:spcBef>
                <a:spcPct val="0"/>
              </a:spcBef>
              <a:spcAft>
                <a:spcPct val="0"/>
              </a:spcAft>
              <a:buClrTx/>
              <a:buSzTx/>
              <a:buFontTx/>
              <a:buNone/>
              <a:tabLst/>
            </a:pPr>
            <a:endParaRPr lang="en-US" altLang="en-US" sz="1400" dirty="0">
              <a:solidFill>
                <a:srgbClr val="37474F"/>
              </a:solidFill>
              <a:latin typeface="Roboto Mono"/>
            </a:endParaRP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7474F"/>
                </a:solidFill>
                <a:effectLst/>
                <a:latin typeface="Roboto Mono"/>
              </a:rPr>
              <a:t>(</a:t>
            </a:r>
            <a:r>
              <a:rPr kumimoji="0" lang="en-US" altLang="en-US" sz="1400" b="0" i="0" u="none" strike="noStrike" cap="none" normalizeH="0" baseline="0" dirty="0">
                <a:ln>
                  <a:noFill/>
                </a:ln>
                <a:solidFill>
                  <a:srgbClr val="3B78E7"/>
                </a:solidFill>
                <a:effectLst/>
                <a:latin typeface="Roboto Mono"/>
              </a:rPr>
              <a:t>function</a:t>
            </a:r>
            <a:r>
              <a:rPr kumimoji="0" lang="en-US" altLang="en-US" sz="1400" b="0" i="0" u="none" strike="noStrike" cap="none" normalizeH="0" baseline="0" dirty="0">
                <a:ln>
                  <a:noFill/>
                </a:ln>
                <a:solidFill>
                  <a:srgbClr val="37474F"/>
                </a:solidFill>
                <a:effectLst/>
                <a:latin typeface="Roboto Mono"/>
              </a:rPr>
              <a:t> </a:t>
            </a:r>
            <a:r>
              <a:rPr kumimoji="0" lang="en-US" altLang="en-US" sz="1400" b="0" i="0" u="none" strike="noStrike" cap="none" normalizeH="0" baseline="0" dirty="0">
                <a:ln>
                  <a:noFill/>
                </a:ln>
                <a:solidFill>
                  <a:srgbClr val="EC407A"/>
                </a:solidFill>
                <a:effectLst/>
                <a:latin typeface="Roboto Mono"/>
              </a:rPr>
              <a:t>main() {</a:t>
            </a:r>
            <a:r>
              <a:rPr kumimoji="0" lang="en-US" altLang="en-US" sz="1400" b="0" i="0" u="none" strike="noStrike" cap="none" normalizeH="0" baseline="0" dirty="0">
                <a:ln>
                  <a:noFill/>
                </a:ln>
                <a:solidFill>
                  <a:srgbClr val="37474F"/>
                </a:solidFill>
                <a:effectLst/>
                <a:latin typeface="Roboto Mono"/>
              </a:rPr>
              <a:t> </a:t>
            </a: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999999"/>
                </a:solidFill>
                <a:effectLst/>
                <a:latin typeface="Roboto Mono"/>
              </a:rPr>
              <a:t>// here we will load the current web's title</a:t>
            </a:r>
            <a:r>
              <a:rPr kumimoji="0" lang="en-US" altLang="en-US" sz="1400" b="0" i="0" u="none" strike="noStrike" cap="none" normalizeH="0" baseline="0" dirty="0">
                <a:ln>
                  <a:noFill/>
                </a:ln>
                <a:solidFill>
                  <a:srgbClr val="37474F"/>
                </a:solidFill>
                <a:effectLst/>
                <a:latin typeface="Roboto Mono"/>
              </a:rPr>
              <a:t> </a:t>
            </a:r>
            <a:r>
              <a:rPr kumimoji="0" lang="en-US" altLang="en-US" sz="1400" b="0" i="0" u="none" strike="noStrike" cap="none" normalizeH="0" baseline="0" dirty="0" err="1">
                <a:ln>
                  <a:noFill/>
                </a:ln>
                <a:solidFill>
                  <a:srgbClr val="EC407A"/>
                </a:solidFill>
                <a:effectLst/>
                <a:latin typeface="Roboto Mono"/>
              </a:rPr>
              <a:t>sp</a:t>
            </a:r>
            <a:r>
              <a:rPr kumimoji="0" lang="en-US" altLang="en-US" sz="1400" b="0" i="0" u="none" strike="noStrike" cap="none" normalizeH="0" baseline="0" dirty="0" err="1">
                <a:ln>
                  <a:noFill/>
                </a:ln>
                <a:solidFill>
                  <a:srgbClr val="37474F"/>
                </a:solidFill>
                <a:effectLst/>
                <a:latin typeface="Roboto Mono"/>
              </a:rPr>
              <a:t>.</a:t>
            </a:r>
            <a:r>
              <a:rPr kumimoji="0" lang="en-US" altLang="en-US" sz="1400" b="0" i="0" u="none" strike="noStrike" cap="none" normalizeH="0" baseline="0" dirty="0" err="1">
                <a:ln>
                  <a:noFill/>
                </a:ln>
                <a:solidFill>
                  <a:srgbClr val="EC407A"/>
                </a:solidFill>
                <a:effectLst/>
                <a:latin typeface="Roboto Mono"/>
              </a:rPr>
              <a:t>web</a:t>
            </a:r>
            <a:r>
              <a:rPr kumimoji="0" lang="en-US" altLang="en-US" sz="1400" b="0" i="0" u="none" strike="noStrike" cap="none" normalizeH="0" baseline="0" dirty="0" err="1">
                <a:ln>
                  <a:noFill/>
                </a:ln>
                <a:solidFill>
                  <a:srgbClr val="37474F"/>
                </a:solidFill>
                <a:effectLst/>
                <a:latin typeface="Roboto Mono"/>
              </a:rPr>
              <a:t>.</a:t>
            </a:r>
            <a:r>
              <a:rPr kumimoji="0" lang="en-US" altLang="en-US" sz="1400" b="0" i="0" u="none" strike="noStrike" cap="none" normalizeH="0" baseline="0" dirty="0" err="1">
                <a:ln>
                  <a:noFill/>
                </a:ln>
                <a:solidFill>
                  <a:srgbClr val="EC407A"/>
                </a:solidFill>
                <a:effectLst/>
                <a:latin typeface="Roboto Mono"/>
              </a:rPr>
              <a:t>select</a:t>
            </a:r>
            <a:r>
              <a:rPr kumimoji="0" lang="en-US" altLang="en-US" sz="1400" b="0" i="0" u="none" strike="noStrike" cap="none" normalizeH="0" baseline="0" dirty="0">
                <a:ln>
                  <a:noFill/>
                </a:ln>
                <a:solidFill>
                  <a:srgbClr val="37474F"/>
                </a:solidFill>
                <a:effectLst/>
                <a:latin typeface="Roboto Mono"/>
              </a:rPr>
              <a:t>(</a:t>
            </a:r>
            <a:r>
              <a:rPr kumimoji="0" lang="en-US" altLang="en-US" sz="1400" b="0" i="0" u="none" strike="noStrike" cap="none" normalizeH="0" baseline="0" dirty="0">
                <a:ln>
                  <a:noFill/>
                </a:ln>
                <a:solidFill>
                  <a:srgbClr val="0D904F"/>
                </a:solidFill>
                <a:effectLst/>
                <a:latin typeface="Roboto Mono"/>
              </a:rPr>
              <a:t>"Title"</a:t>
            </a:r>
            <a:r>
              <a:rPr kumimoji="0" lang="en-US" altLang="en-US" sz="1400" b="0" i="0" u="none" strike="noStrike" cap="none" normalizeH="0" baseline="0" dirty="0">
                <a:ln>
                  <a:noFill/>
                </a:ln>
                <a:solidFill>
                  <a:srgbClr val="37474F"/>
                </a:solidFill>
                <a:effectLst/>
                <a:latin typeface="Roboto Mono"/>
              </a:rPr>
              <a:t>)().</a:t>
            </a:r>
            <a:r>
              <a:rPr kumimoji="0" lang="en-US" altLang="en-US" sz="1400" b="0" i="0" u="none" strike="noStrike" cap="none" normalizeH="0" baseline="0" dirty="0">
                <a:ln>
                  <a:noFill/>
                </a:ln>
                <a:solidFill>
                  <a:srgbClr val="EC407A"/>
                </a:solidFill>
                <a:effectLst/>
                <a:latin typeface="Roboto Mono"/>
              </a:rPr>
              <a:t>then</a:t>
            </a:r>
            <a:r>
              <a:rPr kumimoji="0" lang="en-US" altLang="en-US" sz="1400" b="0" i="0" u="none" strike="noStrike" cap="none" normalizeH="0" baseline="0" dirty="0">
                <a:ln>
                  <a:noFill/>
                </a:ln>
                <a:solidFill>
                  <a:srgbClr val="37474F"/>
                </a:solidFill>
                <a:effectLst/>
                <a:latin typeface="Roboto Mono"/>
              </a:rPr>
              <a:t>(</a:t>
            </a:r>
            <a:r>
              <a:rPr kumimoji="0" lang="en-US" altLang="en-US" sz="1400" b="0" i="0" u="none" strike="noStrike" cap="none" normalizeH="0" baseline="0" dirty="0">
                <a:ln>
                  <a:noFill/>
                </a:ln>
                <a:solidFill>
                  <a:srgbClr val="EC407A"/>
                </a:solidFill>
                <a:effectLst/>
                <a:latin typeface="Roboto Mono"/>
              </a:rPr>
              <a:t>w</a:t>
            </a:r>
            <a:r>
              <a:rPr kumimoji="0" lang="en-US" altLang="en-US" sz="1400" b="0" i="0" u="none" strike="noStrike" cap="none" normalizeH="0" baseline="0" dirty="0">
                <a:ln>
                  <a:noFill/>
                </a:ln>
                <a:solidFill>
                  <a:srgbClr val="37474F"/>
                </a:solidFill>
                <a:effectLst/>
                <a:latin typeface="Roboto Mono"/>
              </a:rPr>
              <a:t> </a:t>
            </a:r>
            <a:r>
              <a:rPr lang="en-US" altLang="en-US" sz="1400" dirty="0">
                <a:solidFill>
                  <a:srgbClr val="37474F"/>
                </a:solidFill>
                <a:latin typeface="Roboto Mono"/>
              </a:rPr>
              <a:t>=&gt;</a:t>
            </a:r>
            <a:r>
              <a:rPr kumimoji="0" lang="en-US" altLang="en-US" sz="1400" b="0" i="0" u="none" strike="noStrike" cap="none" normalizeH="0" baseline="0" dirty="0">
                <a:ln>
                  <a:noFill/>
                </a:ln>
                <a:solidFill>
                  <a:srgbClr val="37474F"/>
                </a:solidFill>
                <a:effectLst/>
                <a:latin typeface="Roboto Mono"/>
              </a:rPr>
              <a:t> { </a:t>
            </a: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EC407A"/>
                </a:solidFill>
                <a:effectLst/>
                <a:latin typeface="Roboto Mono"/>
              </a:rPr>
              <a:t>console</a:t>
            </a:r>
            <a:r>
              <a:rPr kumimoji="0" lang="en-US" altLang="en-US" sz="1400" b="0" i="0" u="none" strike="noStrike" cap="none" normalizeH="0" baseline="0" dirty="0">
                <a:ln>
                  <a:noFill/>
                </a:ln>
                <a:solidFill>
                  <a:srgbClr val="37474F"/>
                </a:solidFill>
                <a:effectLst/>
                <a:latin typeface="Roboto Mono"/>
              </a:rPr>
              <a:t>.</a:t>
            </a:r>
            <a:r>
              <a:rPr kumimoji="0" lang="en-US" altLang="en-US" sz="1400" b="0" i="0" u="none" strike="noStrike" cap="none" normalizeH="0" baseline="0" dirty="0">
                <a:ln>
                  <a:noFill/>
                </a:ln>
                <a:solidFill>
                  <a:srgbClr val="EC407A"/>
                </a:solidFill>
                <a:effectLst/>
                <a:latin typeface="Roboto Mono"/>
              </a:rPr>
              <a:t>log</a:t>
            </a:r>
            <a:r>
              <a:rPr kumimoji="0" lang="en-US" altLang="en-US" sz="1400" b="0" i="0" u="none" strike="noStrike" cap="none" normalizeH="0" baseline="0" dirty="0">
                <a:ln>
                  <a:noFill/>
                </a:ln>
                <a:solidFill>
                  <a:srgbClr val="37474F"/>
                </a:solidFill>
                <a:effectLst/>
                <a:latin typeface="Roboto Mono"/>
              </a:rPr>
              <a:t>(</a:t>
            </a:r>
            <a:r>
              <a:rPr kumimoji="0" lang="en-US" altLang="en-US" sz="1400" b="0" i="0" u="none" strike="noStrike" cap="none" normalizeH="0" baseline="0" dirty="0">
                <a:ln>
                  <a:noFill/>
                </a:ln>
                <a:solidFill>
                  <a:srgbClr val="0D904F"/>
                </a:solidFill>
                <a:effectLst/>
                <a:latin typeface="Roboto Mono"/>
              </a:rPr>
              <a:t>`Web Title: </a:t>
            </a:r>
            <a:r>
              <a:rPr kumimoji="0" lang="en-US" altLang="en-US" sz="1400" b="0" i="0" u="none" strike="noStrike" cap="none" normalizeH="0" baseline="0" dirty="0">
                <a:ln>
                  <a:noFill/>
                </a:ln>
                <a:solidFill>
                  <a:srgbClr val="183691"/>
                </a:solidFill>
                <a:effectLst/>
                <a:latin typeface="Roboto Mono"/>
              </a:rPr>
              <a:t>${</a:t>
            </a:r>
            <a:r>
              <a:rPr kumimoji="0" lang="en-US" altLang="en-US" sz="1400" b="0" i="0" u="none" strike="noStrike" cap="none" normalizeH="0" baseline="0" dirty="0" err="1">
                <a:ln>
                  <a:noFill/>
                </a:ln>
                <a:solidFill>
                  <a:srgbClr val="EC407A"/>
                </a:solidFill>
                <a:effectLst/>
                <a:latin typeface="Roboto Mono"/>
              </a:rPr>
              <a:t>w</a:t>
            </a:r>
            <a:r>
              <a:rPr kumimoji="0" lang="en-US" altLang="en-US" sz="1400" b="0" i="0" u="none" strike="noStrike" cap="none" normalizeH="0" baseline="0" dirty="0" err="1">
                <a:ln>
                  <a:noFill/>
                </a:ln>
                <a:solidFill>
                  <a:srgbClr val="37474F"/>
                </a:solidFill>
                <a:effectLst/>
                <a:latin typeface="Roboto Mono"/>
              </a:rPr>
              <a:t>.</a:t>
            </a:r>
            <a:r>
              <a:rPr kumimoji="0" lang="en-US" altLang="en-US" sz="1400" b="0" i="0" u="none" strike="noStrike" cap="none" normalizeH="0" baseline="0" dirty="0" err="1">
                <a:ln>
                  <a:noFill/>
                </a:ln>
                <a:solidFill>
                  <a:srgbClr val="EC407A"/>
                </a:solidFill>
                <a:effectLst/>
                <a:latin typeface="Roboto Mono"/>
              </a:rPr>
              <a:t>Title</a:t>
            </a:r>
            <a:r>
              <a:rPr kumimoji="0" lang="en-US" altLang="en-US" sz="1400" b="0" i="0" u="none" strike="noStrike" cap="none" normalizeH="0" baseline="0" dirty="0">
                <a:ln>
                  <a:noFill/>
                </a:ln>
                <a:solidFill>
                  <a:srgbClr val="183691"/>
                </a:solidFill>
                <a:effectLst/>
                <a:latin typeface="Roboto Mono"/>
              </a:rPr>
              <a:t>}</a:t>
            </a:r>
            <a:r>
              <a:rPr kumimoji="0" lang="en-US" altLang="en-US" sz="1400" b="0" i="0" u="none" strike="noStrike" cap="none" normalizeH="0" baseline="0" dirty="0">
                <a:ln>
                  <a:noFill/>
                </a:ln>
                <a:solidFill>
                  <a:srgbClr val="0D904F"/>
                </a:solidFill>
                <a:effectLst/>
                <a:latin typeface="Roboto Mono"/>
              </a:rPr>
              <a:t>`</a:t>
            </a:r>
            <a:r>
              <a:rPr kumimoji="0" lang="en-US" altLang="en-US" sz="1400" b="0" i="0" u="none" strike="noStrike" cap="none" normalizeH="0" baseline="0" dirty="0">
                <a:ln>
                  <a:noFill/>
                </a:ln>
                <a:solidFill>
                  <a:srgbClr val="37474F"/>
                </a:solidFill>
                <a:effectLst/>
                <a:latin typeface="Roboto Mono"/>
              </a:rPr>
              <a:t>); </a:t>
            </a: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7474F"/>
                </a:solidFill>
                <a:effectLst/>
                <a:latin typeface="Roboto Mono"/>
              </a:rPr>
              <a:t>}); </a:t>
            </a:r>
          </a:p>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7474F"/>
                </a:solidFill>
                <a:effectLst/>
                <a:latin typeface="Roboto Mono"/>
              </a:rPr>
              <a:t>})()</a:t>
            </a:r>
            <a:r>
              <a:rPr kumimoji="0" lang="en-US" altLang="en-US" sz="12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9536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@pnp/</a:t>
            </a:r>
            <a:r>
              <a:rPr lang="en-US" dirty="0" err="1">
                <a:solidFill>
                  <a:schemeClr val="tx1">
                    <a:lumMod val="65000"/>
                    <a:lumOff val="35000"/>
                  </a:schemeClr>
                </a:solidFill>
              </a:rPr>
              <a:t>sp</a:t>
            </a:r>
            <a:endParaRPr lang="en-US" dirty="0">
              <a:solidFill>
                <a:schemeClr val="tx1">
                  <a:lumMod val="65000"/>
                  <a:lumOff val="35000"/>
                </a:schemeClr>
              </a:solidFill>
            </a:endParaRP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079706"/>
            <a:ext cx="10348153" cy="4933468"/>
          </a:xfrm>
        </p:spPr>
        <p:txBody>
          <a:bodyPr>
            <a:noAutofit/>
          </a:bodyPr>
          <a:lstStyle/>
          <a:p>
            <a:pPr marL="0" indent="0">
              <a:buNone/>
            </a:pPr>
            <a:r>
              <a:rPr lang="nb-NO" sz="1800" dirty="0"/>
              <a:t>npm install @pnp/sp --save </a:t>
            </a:r>
          </a:p>
          <a:p>
            <a:pPr marL="0" indent="0">
              <a:buNone/>
            </a:pPr>
            <a:r>
              <a:rPr lang="en-US" sz="1800" dirty="0"/>
              <a:t>import { </a:t>
            </a:r>
            <a:r>
              <a:rPr lang="en-US" sz="1800" dirty="0" err="1"/>
              <a:t>sp</a:t>
            </a:r>
            <a:r>
              <a:rPr lang="en-US" sz="1800" dirty="0"/>
              <a:t> } from "@pnp/</a:t>
            </a:r>
            <a:r>
              <a:rPr lang="en-US" sz="1800" dirty="0" err="1"/>
              <a:t>sp</a:t>
            </a:r>
            <a:r>
              <a:rPr lang="en-US" sz="1800" dirty="0"/>
              <a:t>";   </a:t>
            </a:r>
          </a:p>
          <a:p>
            <a:pPr marL="0" indent="0">
              <a:buNone/>
            </a:pPr>
            <a:endParaRPr lang="en-US" sz="1800" b="1" dirty="0"/>
          </a:p>
          <a:p>
            <a:pPr marL="0" indent="0">
              <a:buNone/>
            </a:pPr>
            <a:r>
              <a:rPr lang="en-US" sz="1800" b="1" dirty="0"/>
              <a:t>Add</a:t>
            </a:r>
          </a:p>
          <a:p>
            <a:pPr marL="0" indent="0">
              <a:buNone/>
            </a:pPr>
            <a:r>
              <a:rPr lang="en-US" sz="1800" dirty="0" err="1">
                <a:solidFill>
                  <a:srgbClr val="3B78E7"/>
                </a:solidFill>
                <a:latin typeface="Roboto Mono"/>
              </a:rPr>
              <a:t>sp.web.lists.getByTitle</a:t>
            </a:r>
            <a:r>
              <a:rPr lang="en-US" sz="1800" dirty="0">
                <a:solidFill>
                  <a:srgbClr val="3B78E7"/>
                </a:solidFill>
                <a:latin typeface="Roboto Mono"/>
              </a:rPr>
              <a:t>('</a:t>
            </a:r>
            <a:r>
              <a:rPr lang="en-US" sz="1800" dirty="0" err="1">
                <a:solidFill>
                  <a:srgbClr val="3B78E7"/>
                </a:solidFill>
                <a:latin typeface="Roboto Mono"/>
              </a:rPr>
              <a:t>Listname</a:t>
            </a:r>
            <a:r>
              <a:rPr lang="en-US" sz="1800" dirty="0">
                <a:solidFill>
                  <a:srgbClr val="3B78E7"/>
                </a:solidFill>
                <a:latin typeface="Roboto Mono"/>
              </a:rPr>
              <a:t>').</a:t>
            </a:r>
            <a:r>
              <a:rPr lang="en-US" sz="1800" dirty="0" err="1">
                <a:solidFill>
                  <a:srgbClr val="3B78E7"/>
                </a:solidFill>
                <a:latin typeface="Roboto Mono"/>
              </a:rPr>
              <a:t>items.add</a:t>
            </a:r>
            <a:r>
              <a:rPr lang="en-US" sz="1800" dirty="0">
                <a:solidFill>
                  <a:srgbClr val="3B78E7"/>
                </a:solidFill>
                <a:latin typeface="Roboto Mono"/>
              </a:rPr>
              <a:t>({ </a:t>
            </a:r>
            <a:r>
              <a:rPr lang="en-US" sz="1800" dirty="0" err="1">
                <a:solidFill>
                  <a:srgbClr val="3B78E7"/>
                </a:solidFill>
                <a:latin typeface="Roboto Mono"/>
              </a:rPr>
              <a:t>columnname</a:t>
            </a:r>
            <a:r>
              <a:rPr lang="en-US" sz="1800" dirty="0">
                <a:solidFill>
                  <a:srgbClr val="3B78E7"/>
                </a:solidFill>
                <a:latin typeface="Roboto Mono"/>
              </a:rPr>
              <a:t>=</a:t>
            </a:r>
            <a:r>
              <a:rPr lang="en-US" sz="1800" dirty="0" err="1">
                <a:solidFill>
                  <a:srgbClr val="3B78E7"/>
                </a:solidFill>
                <a:latin typeface="Roboto Mono"/>
              </a:rPr>
              <a:t>coloumnvalue</a:t>
            </a:r>
            <a:r>
              <a:rPr lang="en-US" sz="1800" dirty="0">
                <a:solidFill>
                  <a:srgbClr val="3B78E7"/>
                </a:solidFill>
                <a:latin typeface="Roboto Mono"/>
              </a:rPr>
              <a:t> });</a:t>
            </a:r>
          </a:p>
          <a:p>
            <a:pPr marL="0" indent="0">
              <a:buNone/>
            </a:pPr>
            <a:r>
              <a:rPr lang="en-US" sz="1800" b="1" dirty="0"/>
              <a:t>Update</a:t>
            </a:r>
          </a:p>
          <a:p>
            <a:pPr marL="0" indent="0">
              <a:buNone/>
            </a:pPr>
            <a:r>
              <a:rPr lang="en-US" sz="1800" dirty="0" err="1">
                <a:solidFill>
                  <a:srgbClr val="3B78E7"/>
                </a:solidFill>
                <a:latin typeface="Roboto Mono"/>
              </a:rPr>
              <a:t>sp.web.lists.getByTitle</a:t>
            </a:r>
            <a:r>
              <a:rPr lang="en-US" sz="1800" dirty="0">
                <a:solidFill>
                  <a:srgbClr val="3B78E7"/>
                </a:solidFill>
                <a:latin typeface="Roboto Mono"/>
              </a:rPr>
              <a:t>('</a:t>
            </a:r>
            <a:r>
              <a:rPr lang="en-US" sz="1800" dirty="0" err="1">
                <a:solidFill>
                  <a:srgbClr val="3B78E7"/>
                </a:solidFill>
                <a:latin typeface="Roboto Mono"/>
              </a:rPr>
              <a:t>Listname</a:t>
            </a:r>
            <a:r>
              <a:rPr lang="en-US" sz="1800" dirty="0">
                <a:solidFill>
                  <a:srgbClr val="3B78E7"/>
                </a:solidFill>
                <a:latin typeface="Roboto Mono"/>
              </a:rPr>
              <a:t>').</a:t>
            </a:r>
            <a:r>
              <a:rPr lang="en-US" sz="1800" dirty="0" err="1">
                <a:solidFill>
                  <a:srgbClr val="3B78E7"/>
                </a:solidFill>
                <a:latin typeface="Roboto Mono"/>
              </a:rPr>
              <a:t>items.getById</a:t>
            </a:r>
            <a:r>
              <a:rPr lang="en-US" sz="1800" dirty="0">
                <a:solidFill>
                  <a:srgbClr val="3B78E7"/>
                </a:solidFill>
                <a:latin typeface="Roboto Mono"/>
              </a:rPr>
              <a:t>(ID).update({ </a:t>
            </a:r>
            <a:r>
              <a:rPr lang="en-US" sz="1800" dirty="0" err="1">
                <a:solidFill>
                  <a:srgbClr val="3B78E7"/>
                </a:solidFill>
                <a:latin typeface="Roboto Mono"/>
              </a:rPr>
              <a:t>columnname</a:t>
            </a:r>
            <a:r>
              <a:rPr lang="en-US" sz="1800" dirty="0">
                <a:solidFill>
                  <a:srgbClr val="3B78E7"/>
                </a:solidFill>
                <a:latin typeface="Roboto Mono"/>
              </a:rPr>
              <a:t>=</a:t>
            </a:r>
            <a:r>
              <a:rPr lang="en-US" sz="1800" dirty="0" err="1">
                <a:solidFill>
                  <a:srgbClr val="3B78E7"/>
                </a:solidFill>
                <a:latin typeface="Roboto Mono"/>
              </a:rPr>
              <a:t>coloumnvalue</a:t>
            </a:r>
            <a:r>
              <a:rPr lang="en-US" sz="1800" dirty="0">
                <a:solidFill>
                  <a:srgbClr val="3B78E7"/>
                </a:solidFill>
                <a:latin typeface="Roboto Mono"/>
              </a:rPr>
              <a:t>});</a:t>
            </a:r>
          </a:p>
          <a:p>
            <a:pPr marL="0" indent="0">
              <a:buNone/>
            </a:pPr>
            <a:r>
              <a:rPr lang="en-US" sz="1800" b="1" dirty="0"/>
              <a:t>Delete</a:t>
            </a:r>
          </a:p>
          <a:p>
            <a:pPr marL="0" indent="0">
              <a:buNone/>
            </a:pPr>
            <a:r>
              <a:rPr lang="en-US" sz="1800" dirty="0" err="1">
                <a:solidFill>
                  <a:srgbClr val="3B78E7"/>
                </a:solidFill>
                <a:latin typeface="Roboto Mono"/>
              </a:rPr>
              <a:t>sp.web.lists.getByTitle</a:t>
            </a:r>
            <a:r>
              <a:rPr lang="en-US" sz="1800" dirty="0">
                <a:solidFill>
                  <a:srgbClr val="3B78E7"/>
                </a:solidFill>
                <a:latin typeface="Roboto Mono"/>
              </a:rPr>
              <a:t>('</a:t>
            </a:r>
            <a:r>
              <a:rPr lang="en-US" sz="1800" dirty="0" err="1">
                <a:solidFill>
                  <a:srgbClr val="3B78E7"/>
                </a:solidFill>
                <a:latin typeface="Roboto Mono"/>
              </a:rPr>
              <a:t>Listname</a:t>
            </a:r>
            <a:r>
              <a:rPr lang="en-US" sz="1800" dirty="0">
                <a:solidFill>
                  <a:srgbClr val="3B78E7"/>
                </a:solidFill>
                <a:latin typeface="Roboto Mono"/>
              </a:rPr>
              <a:t>').</a:t>
            </a:r>
            <a:r>
              <a:rPr lang="en-US" sz="1800" dirty="0" err="1">
                <a:solidFill>
                  <a:srgbClr val="3B78E7"/>
                </a:solidFill>
                <a:latin typeface="Roboto Mono"/>
              </a:rPr>
              <a:t>items.getById</a:t>
            </a:r>
            <a:r>
              <a:rPr lang="en-US" sz="1800" dirty="0">
                <a:solidFill>
                  <a:srgbClr val="3B78E7"/>
                </a:solidFill>
                <a:latin typeface="Roboto Mono"/>
              </a:rPr>
              <a:t>(ID).delete();</a:t>
            </a:r>
          </a:p>
          <a:p>
            <a:pPr marL="0" indent="0">
              <a:buNone/>
            </a:pPr>
            <a:r>
              <a:rPr lang="en-US" sz="1800" b="1" dirty="0"/>
              <a:t>Get List Items</a:t>
            </a:r>
          </a:p>
          <a:p>
            <a:pPr marL="0" indent="0">
              <a:buNone/>
            </a:pPr>
            <a:r>
              <a:rPr lang="en-US" sz="1800" dirty="0" err="1">
                <a:solidFill>
                  <a:srgbClr val="3B78E7"/>
                </a:solidFill>
                <a:latin typeface="Roboto Mono"/>
              </a:rPr>
              <a:t>pnp.sp.web.lists.getByTitle</a:t>
            </a:r>
            <a:r>
              <a:rPr lang="en-US" sz="1800" dirty="0">
                <a:solidFill>
                  <a:srgbClr val="3B78E7"/>
                </a:solidFill>
                <a:latin typeface="Roboto Mono"/>
              </a:rPr>
              <a:t>("</a:t>
            </a:r>
            <a:r>
              <a:rPr lang="en-US" sz="1800" dirty="0" err="1">
                <a:solidFill>
                  <a:srgbClr val="3B78E7"/>
                </a:solidFill>
                <a:latin typeface="Roboto Mono"/>
              </a:rPr>
              <a:t>ProfileList</a:t>
            </a:r>
            <a:r>
              <a:rPr lang="en-US" sz="1800" dirty="0">
                <a:solidFill>
                  <a:srgbClr val="3B78E7"/>
                </a:solidFill>
                <a:latin typeface="Roboto Mono"/>
              </a:rPr>
              <a:t>").</a:t>
            </a:r>
            <a:r>
              <a:rPr lang="en-US" sz="1800" dirty="0" err="1">
                <a:solidFill>
                  <a:srgbClr val="3B78E7"/>
                </a:solidFill>
                <a:latin typeface="Roboto Mono"/>
              </a:rPr>
              <a:t>items.get</a:t>
            </a:r>
            <a:r>
              <a:rPr lang="en-US" sz="1800" dirty="0">
                <a:solidFill>
                  <a:srgbClr val="3B78E7"/>
                </a:solidFill>
                <a:latin typeface="Roboto Mono"/>
              </a:rPr>
              <a:t>().then((response) =&gt; { </a:t>
            </a:r>
          </a:p>
          <a:p>
            <a:pPr marL="0" indent="0">
              <a:buNone/>
            </a:pPr>
            <a:r>
              <a:rPr lang="en-US" sz="1800" dirty="0">
                <a:solidFill>
                  <a:srgbClr val="3B78E7"/>
                </a:solidFill>
                <a:latin typeface="Roboto Mono"/>
              </a:rPr>
              <a:t>     return response;    </a:t>
            </a:r>
          </a:p>
          <a:p>
            <a:pPr marL="0" indent="0">
              <a:buNone/>
            </a:pPr>
            <a:r>
              <a:rPr lang="en-US" sz="1800" dirty="0">
                <a:solidFill>
                  <a:srgbClr val="3B78E7"/>
                </a:solidFill>
                <a:latin typeface="Roboto Mono"/>
              </a:rPr>
              <a:t>   }); </a:t>
            </a:r>
          </a:p>
        </p:txBody>
      </p:sp>
      <p:sp>
        <p:nvSpPr>
          <p:cNvPr id="5" name="Rectangle 4">
            <a:extLst>
              <a:ext uri="{FF2B5EF4-FFF2-40B4-BE49-F238E27FC236}">
                <a16:creationId xmlns:a16="http://schemas.microsoft.com/office/drawing/2014/main" id="{60E89F35-C7E6-48B9-90E0-1E8B826A001B}"/>
              </a:ext>
            </a:extLst>
          </p:cNvPr>
          <p:cNvSpPr/>
          <p:nvPr/>
        </p:nvSpPr>
        <p:spPr>
          <a:xfrm>
            <a:off x="1330325" y="6224762"/>
            <a:ext cx="2859244" cy="369332"/>
          </a:xfrm>
          <a:prstGeom prst="rect">
            <a:avLst/>
          </a:prstGeom>
        </p:spPr>
        <p:txBody>
          <a:bodyPr wrap="none">
            <a:spAutoFit/>
          </a:bodyPr>
          <a:lstStyle/>
          <a:p>
            <a:r>
              <a:rPr lang="en-GB" dirty="0">
                <a:hlinkClick r:id="rId2"/>
              </a:rPr>
              <a:t>https://pnp.github.io/pnpjs/</a:t>
            </a:r>
            <a:endParaRPr lang="en-GB" dirty="0"/>
          </a:p>
        </p:txBody>
      </p:sp>
    </p:spTree>
    <p:extLst>
      <p:ext uri="{BB962C8B-B14F-4D97-AF65-F5344CB8AC3E}">
        <p14:creationId xmlns:p14="http://schemas.microsoft.com/office/powerpoint/2010/main" val="2762949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266104" cy="369332"/>
          </a:xfrm>
          <a:prstGeom prst="rect">
            <a:avLst/>
          </a:prstGeom>
        </p:spPr>
        <p:txBody>
          <a:bodyPr wrap="none">
            <a:spAutoFit/>
          </a:bodyPr>
          <a:lstStyle/>
          <a:p>
            <a:pPr marL="285750" indent="-285750">
              <a:buFont typeface="Wingdings" panose="05000000000000000000" pitchFamily="2" charset="2"/>
              <a:buChar char="ü"/>
            </a:pPr>
            <a:r>
              <a:rPr lang="en-GB" dirty="0"/>
              <a:t>Create a SPFx webpart with PnP controls</a:t>
            </a:r>
            <a:endParaRPr lang="en-US" dirty="0"/>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I Fabric is evolving into Fluent UI - Microsoft 365 Developer Blog">
            <a:extLst>
              <a:ext uri="{FF2B5EF4-FFF2-40B4-BE49-F238E27FC236}">
                <a16:creationId xmlns:a16="http://schemas.microsoft.com/office/drawing/2014/main" id="{A3C0BA98-4A94-434C-B66C-2544E4D1E2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04"/>
          <a:stretch/>
        </p:blipFill>
        <p:spPr bwMode="auto">
          <a:xfrm>
            <a:off x="-1" y="1"/>
            <a:ext cx="12436475" cy="6291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219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169885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Loading SharePoint data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Page Context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Web Services Overview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REST and ODATA Fundamentals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REST API’s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Framework HTTP Client </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081519" cy="369332"/>
          </a:xfrm>
          <a:prstGeom prst="rect">
            <a:avLst/>
          </a:prstGeom>
        </p:spPr>
        <p:txBody>
          <a:bodyPr wrap="none">
            <a:spAutoFit/>
          </a:bodyPr>
          <a:lstStyle/>
          <a:p>
            <a:r>
              <a:rPr lang="en-US" b="1" dirty="0">
                <a:solidFill>
                  <a:srgbClr val="7030A0"/>
                </a:solidFill>
              </a:rPr>
              <a:t>Loading SharePoint Data in a client web part </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b="1" dirty="0">
                <a:latin typeface="Calibri" panose="020F0502020204030204" pitchFamily="34" charset="0"/>
                <a:cs typeface="Calibri" panose="020F0502020204030204" pitchFamily="34" charset="0"/>
              </a:rPr>
              <a:t>Overview</a:t>
            </a:r>
          </a:p>
          <a:p>
            <a:pPr marL="0" indent="0" algn="just">
              <a:lnSpc>
                <a:spcPct val="110000"/>
              </a:lnSpc>
              <a:buNone/>
            </a:pPr>
            <a:r>
              <a:rPr lang="en-US" sz="1600" dirty="0">
                <a:latin typeface="Calibri" panose="020F0502020204030204" pitchFamily="34" charset="0"/>
                <a:cs typeface="Calibri" panose="020F0502020204030204" pitchFamily="34" charset="0"/>
              </a:rPr>
              <a:t>Fluent UI for the web is available in two flavors: Fluent UI React and Fabric Core.</a:t>
            </a:r>
          </a:p>
          <a:p>
            <a:pPr marL="0" indent="0" algn="just">
              <a:lnSpc>
                <a:spcPct val="110000"/>
              </a:lnSpc>
              <a:buNone/>
            </a:pPr>
            <a:endParaRPr lang="en-US" sz="1600" dirty="0">
              <a:latin typeface="Calibri" panose="020F0502020204030204" pitchFamily="34" charset="0"/>
              <a:cs typeface="Calibri" panose="020F0502020204030204" pitchFamily="34" charset="0"/>
            </a:endParaRPr>
          </a:p>
          <a:p>
            <a:pPr marL="0" indent="0" algn="just">
              <a:lnSpc>
                <a:spcPct val="110000"/>
              </a:lnSpc>
              <a:buNone/>
            </a:pPr>
            <a:r>
              <a:rPr lang="en-US" sz="1600" b="1" dirty="0">
                <a:latin typeface="Calibri" panose="020F0502020204030204" pitchFamily="34" charset="0"/>
                <a:cs typeface="Calibri" panose="020F0502020204030204" pitchFamily="34" charset="0"/>
              </a:rPr>
              <a:t>Fluent UI React</a:t>
            </a:r>
          </a:p>
          <a:p>
            <a:pPr marL="0" indent="0" algn="just">
              <a:lnSpc>
                <a:spcPct val="110000"/>
              </a:lnSpc>
              <a:buNone/>
            </a:pPr>
            <a:r>
              <a:rPr lang="en-US" sz="1600" dirty="0">
                <a:latin typeface="Calibri" panose="020F0502020204030204" pitchFamily="34" charset="0"/>
                <a:cs typeface="Calibri" panose="020F0502020204030204" pitchFamily="34" charset="0"/>
              </a:rPr>
              <a:t>Fluent UI React is the official open-source React front-end framework designed to build experiences that fit seamlessly into a broad range of Microsoft products. It provides robust, up-to-date, accessible components which are highly customizable using CSS-in-JS. Get started with Fluent UI React</a:t>
            </a:r>
          </a:p>
          <a:p>
            <a:pPr marL="0" indent="0" algn="just">
              <a:lnSpc>
                <a:spcPct val="110000"/>
              </a:lnSpc>
              <a:buNone/>
            </a:pPr>
            <a:endParaRPr lang="en-US" sz="1600" dirty="0">
              <a:latin typeface="Calibri" panose="020F0502020204030204" pitchFamily="34" charset="0"/>
              <a:cs typeface="Calibri" panose="020F0502020204030204" pitchFamily="34" charset="0"/>
            </a:endParaRPr>
          </a:p>
          <a:p>
            <a:pPr marL="0" indent="0" algn="just">
              <a:lnSpc>
                <a:spcPct val="110000"/>
              </a:lnSpc>
              <a:buNone/>
            </a:pPr>
            <a:r>
              <a:rPr lang="en-US" sz="1600" b="1" dirty="0">
                <a:latin typeface="Calibri" panose="020F0502020204030204" pitchFamily="34" charset="0"/>
                <a:cs typeface="Calibri" panose="020F0502020204030204" pitchFamily="34" charset="0"/>
              </a:rPr>
              <a:t>Fabric Core</a:t>
            </a:r>
          </a:p>
          <a:p>
            <a:pPr marL="0" indent="0" algn="just">
              <a:lnSpc>
                <a:spcPct val="110000"/>
              </a:lnSpc>
              <a:buNone/>
            </a:pPr>
            <a:r>
              <a:rPr lang="en-US" sz="1600" dirty="0">
                <a:latin typeface="Calibri" panose="020F0502020204030204" pitchFamily="34" charset="0"/>
                <a:cs typeface="Calibri" panose="020F0502020204030204" pitchFamily="34" charset="0"/>
              </a:rPr>
              <a:t>Fabric Core is an open-source collection of CSS classes and Sass that give you access to colors, animations, fonts, icons and grid. Get started with Fabric Core</a:t>
            </a:r>
          </a:p>
        </p:txBody>
      </p:sp>
    </p:spTree>
    <p:extLst>
      <p:ext uri="{BB962C8B-B14F-4D97-AF65-F5344CB8AC3E}">
        <p14:creationId xmlns:p14="http://schemas.microsoft.com/office/powerpoint/2010/main" val="2163230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React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1" y="1646238"/>
            <a:ext cx="10471978" cy="4437062"/>
          </a:xfrm>
        </p:spPr>
        <p:txBody>
          <a:bodyPr>
            <a:normAutofit/>
          </a:bodyPr>
          <a:lstStyle/>
          <a:p>
            <a:pPr marL="0" indent="0" algn="just">
              <a:lnSpc>
                <a:spcPct val="110000"/>
              </a:lnSpc>
              <a:buNone/>
            </a:pPr>
            <a:r>
              <a:rPr lang="en-US" sz="1600" dirty="0">
                <a:latin typeface="Calibri" panose="020F0502020204030204" pitchFamily="34" charset="0"/>
                <a:cs typeface="Calibri" panose="020F0502020204030204" pitchFamily="34" charset="0"/>
              </a:rPr>
              <a:t>Getting started developing with Fluent UI React is simple!</a:t>
            </a:r>
          </a:p>
          <a:p>
            <a:pPr marL="0" indent="0" algn="just">
              <a:lnSpc>
                <a:spcPct val="110000"/>
              </a:lnSpc>
              <a:buNone/>
            </a:pPr>
            <a:endParaRPr lang="en-US" sz="1600" dirty="0">
              <a:latin typeface="Calibri" panose="020F0502020204030204" pitchFamily="34" charset="0"/>
              <a:cs typeface="Calibri" panose="020F0502020204030204" pitchFamily="34" charset="0"/>
            </a:endParaRPr>
          </a:p>
          <a:p>
            <a:pPr marL="0" indent="0" algn="just">
              <a:lnSpc>
                <a:spcPct val="110000"/>
              </a:lnSpc>
              <a:buNone/>
            </a:pPr>
            <a:r>
              <a:rPr lang="en-US" sz="1600" b="1" dirty="0">
                <a:latin typeface="Calibri" panose="020F0502020204030204" pitchFamily="34" charset="0"/>
                <a:cs typeface="Calibri" panose="020F0502020204030204" pitchFamily="34" charset="0"/>
              </a:rPr>
              <a:t>Add to existing project</a:t>
            </a:r>
          </a:p>
          <a:p>
            <a:pPr marL="0" indent="0" algn="just">
              <a:lnSpc>
                <a:spcPct val="110000"/>
              </a:lnSpc>
              <a:buNone/>
            </a:pPr>
            <a:r>
              <a:rPr lang="en-US" sz="1600" dirty="0">
                <a:latin typeface="Calibri" panose="020F0502020204030204" pitchFamily="34" charset="0"/>
                <a:cs typeface="Calibri" panose="020F0502020204030204" pitchFamily="34" charset="0"/>
              </a:rPr>
              <a:t>Fluent UI React is available via the </a:t>
            </a:r>
            <a:r>
              <a:rPr lang="en-US" sz="1600" b="1" dirty="0">
                <a:latin typeface="Calibri" panose="020F0502020204030204" pitchFamily="34" charset="0"/>
                <a:cs typeface="Calibri" panose="020F0502020204030204" pitchFamily="34" charset="0"/>
              </a:rPr>
              <a:t>@</a:t>
            </a:r>
            <a:r>
              <a:rPr lang="en-US" sz="1600" b="1" dirty="0" err="1">
                <a:latin typeface="Calibri" panose="020F0502020204030204" pitchFamily="34" charset="0"/>
                <a:cs typeface="Calibri" panose="020F0502020204030204" pitchFamily="34" charset="0"/>
              </a:rPr>
              <a:t>fluentui</a:t>
            </a:r>
            <a:r>
              <a:rPr lang="en-US" sz="1600" b="1" dirty="0">
                <a:latin typeface="Calibri" panose="020F0502020204030204" pitchFamily="34" charset="0"/>
                <a:cs typeface="Calibri" panose="020F0502020204030204" pitchFamily="34" charset="0"/>
              </a:rPr>
              <a:t>/react</a:t>
            </a:r>
            <a:r>
              <a:rPr lang="en-US" sz="1600" dirty="0">
                <a:latin typeface="Calibri" panose="020F0502020204030204" pitchFamily="34" charset="0"/>
                <a:cs typeface="Calibri" panose="020F0502020204030204" pitchFamily="34" charset="0"/>
              </a:rPr>
              <a:t> npm package. To use this package in an existing project</a:t>
            </a:r>
          </a:p>
          <a:p>
            <a:pPr marL="0" indent="0" algn="just">
              <a:lnSpc>
                <a:spcPct val="110000"/>
              </a:lnSpc>
              <a:buNone/>
            </a:pPr>
            <a:r>
              <a:rPr lang="en-US" sz="1600" b="1" dirty="0">
                <a:latin typeface="Calibri" panose="020F0502020204030204" pitchFamily="34" charset="0"/>
                <a:cs typeface="Calibri" panose="020F0502020204030204" pitchFamily="34" charset="0"/>
              </a:rPr>
              <a:t>npm install @</a:t>
            </a:r>
            <a:r>
              <a:rPr lang="en-US" sz="1600" b="1" dirty="0" err="1">
                <a:latin typeface="Calibri" panose="020F0502020204030204" pitchFamily="34" charset="0"/>
                <a:cs typeface="Calibri" panose="020F0502020204030204" pitchFamily="34" charset="0"/>
              </a:rPr>
              <a:t>fluentui</a:t>
            </a:r>
            <a:r>
              <a:rPr lang="en-US" sz="1600" b="1" dirty="0">
                <a:latin typeface="Calibri" panose="020F0502020204030204" pitchFamily="34" charset="0"/>
                <a:cs typeface="Calibri" panose="020F0502020204030204" pitchFamily="34" charset="0"/>
              </a:rPr>
              <a:t>/react</a:t>
            </a:r>
          </a:p>
          <a:p>
            <a:pPr marL="0" indent="0" algn="just">
              <a:lnSpc>
                <a:spcPct val="110000"/>
              </a:lnSpc>
              <a:buNone/>
            </a:pPr>
            <a:endParaRPr lang="en-US" sz="1600" b="1" dirty="0">
              <a:latin typeface="Calibri" panose="020F0502020204030204" pitchFamily="34" charset="0"/>
              <a:cs typeface="Calibri" panose="020F0502020204030204" pitchFamily="34" charset="0"/>
            </a:endParaRPr>
          </a:p>
          <a:p>
            <a:pPr marL="0" indent="0" algn="just">
              <a:lnSpc>
                <a:spcPct val="110000"/>
              </a:lnSpc>
              <a:buNone/>
            </a:pPr>
            <a:r>
              <a:rPr lang="en-US" sz="1600" dirty="0">
                <a:latin typeface="Calibri" panose="020F0502020204030204" pitchFamily="34" charset="0"/>
                <a:cs typeface="Calibri" panose="020F0502020204030204" pitchFamily="34" charset="0"/>
              </a:rPr>
              <a:t>To Use the control</a:t>
            </a:r>
          </a:p>
          <a:p>
            <a:pPr marL="0" indent="0" algn="just">
              <a:lnSpc>
                <a:spcPct val="110000"/>
              </a:lnSpc>
              <a:buNone/>
            </a:pPr>
            <a:r>
              <a:rPr lang="en-US" sz="1600" b="1" i="1" dirty="0">
                <a:latin typeface="Calibri" panose="020F0502020204030204" pitchFamily="34" charset="0"/>
                <a:cs typeface="Calibri" panose="020F0502020204030204" pitchFamily="34" charset="0"/>
              </a:rPr>
              <a:t>import</a:t>
            </a:r>
            <a:r>
              <a:rPr lang="en-US" sz="1600" i="1" dirty="0">
                <a:latin typeface="Calibri" panose="020F0502020204030204" pitchFamily="34" charset="0"/>
                <a:cs typeface="Calibri" panose="020F0502020204030204" pitchFamily="34" charset="0"/>
              </a:rPr>
              <a:t> { </a:t>
            </a:r>
            <a:r>
              <a:rPr lang="en-US" sz="1600" i="1" dirty="0" err="1">
                <a:latin typeface="Calibri" panose="020F0502020204030204" pitchFamily="34" charset="0"/>
                <a:cs typeface="Calibri" panose="020F0502020204030204" pitchFamily="34" charset="0"/>
              </a:rPr>
              <a:t>PrimaryButton</a:t>
            </a:r>
            <a:r>
              <a:rPr lang="en-US" sz="1600" i="1" dirty="0">
                <a:latin typeface="Calibri" panose="020F0502020204030204" pitchFamily="34" charset="0"/>
                <a:cs typeface="Calibri" panose="020F0502020204030204" pitchFamily="34" charset="0"/>
              </a:rPr>
              <a:t> } </a:t>
            </a:r>
            <a:r>
              <a:rPr lang="en-US" sz="1600" b="1" i="1" dirty="0">
                <a:latin typeface="Calibri" panose="020F0502020204030204" pitchFamily="34" charset="0"/>
                <a:cs typeface="Calibri" panose="020F0502020204030204" pitchFamily="34" charset="0"/>
              </a:rPr>
              <a:t>from</a:t>
            </a:r>
            <a:r>
              <a:rPr lang="en-US" sz="1600" i="1" dirty="0">
                <a:latin typeface="Calibri" panose="020F0502020204030204" pitchFamily="34" charset="0"/>
                <a:cs typeface="Calibri" panose="020F0502020204030204" pitchFamily="34" charset="0"/>
              </a:rPr>
              <a:t> '@</a:t>
            </a:r>
            <a:r>
              <a:rPr lang="en-US" sz="1600" i="1" dirty="0" err="1">
                <a:latin typeface="Calibri" panose="020F0502020204030204" pitchFamily="34" charset="0"/>
                <a:cs typeface="Calibri" panose="020F0502020204030204" pitchFamily="34" charset="0"/>
              </a:rPr>
              <a:t>fluentui</a:t>
            </a:r>
            <a:r>
              <a:rPr lang="en-US" sz="1600" i="1" dirty="0">
                <a:latin typeface="Calibri" panose="020F0502020204030204" pitchFamily="34" charset="0"/>
                <a:cs typeface="Calibri" panose="020F0502020204030204" pitchFamily="34" charset="0"/>
              </a:rPr>
              <a:t>/react';</a:t>
            </a:r>
            <a:endParaRPr lang="en-US" sz="1600"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5507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Fluent UI Controls</a:t>
            </a:r>
          </a:p>
        </p:txBody>
      </p:sp>
      <p:pic>
        <p:nvPicPr>
          <p:cNvPr id="4" name="Picture 3">
            <a:extLst>
              <a:ext uri="{FF2B5EF4-FFF2-40B4-BE49-F238E27FC236}">
                <a16:creationId xmlns:a16="http://schemas.microsoft.com/office/drawing/2014/main" id="{3B6B0C29-054F-4691-919C-F68E56EAA623}"/>
              </a:ext>
            </a:extLst>
          </p:cNvPr>
          <p:cNvPicPr>
            <a:picLocks noChangeAspect="1"/>
          </p:cNvPicPr>
          <p:nvPr/>
        </p:nvPicPr>
        <p:blipFill>
          <a:blip r:embed="rId2"/>
          <a:stretch>
            <a:fillRect/>
          </a:stretch>
        </p:blipFill>
        <p:spPr>
          <a:xfrm>
            <a:off x="1038226" y="1225136"/>
            <a:ext cx="6062578" cy="1687030"/>
          </a:xfrm>
          <a:prstGeom prst="rect">
            <a:avLst/>
          </a:prstGeom>
        </p:spPr>
      </p:pic>
      <p:pic>
        <p:nvPicPr>
          <p:cNvPr id="5" name="Picture 4">
            <a:extLst>
              <a:ext uri="{FF2B5EF4-FFF2-40B4-BE49-F238E27FC236}">
                <a16:creationId xmlns:a16="http://schemas.microsoft.com/office/drawing/2014/main" id="{47F4C223-EFD3-4D25-B74D-CBE1EB2D6773}"/>
              </a:ext>
            </a:extLst>
          </p:cNvPr>
          <p:cNvPicPr>
            <a:picLocks noChangeAspect="1"/>
          </p:cNvPicPr>
          <p:nvPr/>
        </p:nvPicPr>
        <p:blipFill>
          <a:blip r:embed="rId3"/>
          <a:stretch>
            <a:fillRect/>
          </a:stretch>
        </p:blipFill>
        <p:spPr>
          <a:xfrm>
            <a:off x="1038226" y="3032748"/>
            <a:ext cx="6267035" cy="984820"/>
          </a:xfrm>
          <a:prstGeom prst="rect">
            <a:avLst/>
          </a:prstGeom>
        </p:spPr>
      </p:pic>
      <p:pic>
        <p:nvPicPr>
          <p:cNvPr id="6" name="Picture 5">
            <a:extLst>
              <a:ext uri="{FF2B5EF4-FFF2-40B4-BE49-F238E27FC236}">
                <a16:creationId xmlns:a16="http://schemas.microsoft.com/office/drawing/2014/main" id="{A7679BF3-3EF3-4F8F-B363-0CA40B15FF49}"/>
              </a:ext>
            </a:extLst>
          </p:cNvPr>
          <p:cNvPicPr>
            <a:picLocks noChangeAspect="1"/>
          </p:cNvPicPr>
          <p:nvPr/>
        </p:nvPicPr>
        <p:blipFill>
          <a:blip r:embed="rId4"/>
          <a:stretch>
            <a:fillRect/>
          </a:stretch>
        </p:blipFill>
        <p:spPr>
          <a:xfrm>
            <a:off x="1038226" y="4138150"/>
            <a:ext cx="6062578" cy="1159641"/>
          </a:xfrm>
          <a:prstGeom prst="rect">
            <a:avLst/>
          </a:prstGeom>
        </p:spPr>
      </p:pic>
      <p:sp>
        <p:nvSpPr>
          <p:cNvPr id="7" name="Rectangle 6">
            <a:extLst>
              <a:ext uri="{FF2B5EF4-FFF2-40B4-BE49-F238E27FC236}">
                <a16:creationId xmlns:a16="http://schemas.microsoft.com/office/drawing/2014/main" id="{FD45074D-FF0B-41C4-87FC-163E35D283C5}"/>
              </a:ext>
            </a:extLst>
          </p:cNvPr>
          <p:cNvSpPr/>
          <p:nvPr/>
        </p:nvSpPr>
        <p:spPr>
          <a:xfrm>
            <a:off x="977900" y="5584723"/>
            <a:ext cx="6112827" cy="369332"/>
          </a:xfrm>
          <a:prstGeom prst="rect">
            <a:avLst/>
          </a:prstGeom>
        </p:spPr>
        <p:txBody>
          <a:bodyPr wrap="none">
            <a:spAutoFit/>
          </a:bodyPr>
          <a:lstStyle/>
          <a:p>
            <a:r>
              <a:rPr lang="en-GB" dirty="0">
                <a:hlinkClick r:id="rId5"/>
              </a:rPr>
              <a:t>https://developer.microsoft.com/en-us/fluentui#/controls/web</a:t>
            </a:r>
            <a:endParaRPr lang="en-GB" dirty="0"/>
          </a:p>
        </p:txBody>
      </p:sp>
      <p:pic>
        <p:nvPicPr>
          <p:cNvPr id="8" name="Picture 7">
            <a:extLst>
              <a:ext uri="{FF2B5EF4-FFF2-40B4-BE49-F238E27FC236}">
                <a16:creationId xmlns:a16="http://schemas.microsoft.com/office/drawing/2014/main" id="{4AE03C43-7302-48C6-8C2A-1ED91767539F}"/>
              </a:ext>
            </a:extLst>
          </p:cNvPr>
          <p:cNvPicPr>
            <a:picLocks noChangeAspect="1"/>
          </p:cNvPicPr>
          <p:nvPr/>
        </p:nvPicPr>
        <p:blipFill>
          <a:blip r:embed="rId6"/>
          <a:stretch>
            <a:fillRect/>
          </a:stretch>
        </p:blipFill>
        <p:spPr>
          <a:xfrm>
            <a:off x="7752383" y="459190"/>
            <a:ext cx="3190600" cy="2725196"/>
          </a:xfrm>
          <a:prstGeom prst="rect">
            <a:avLst/>
          </a:prstGeom>
        </p:spPr>
      </p:pic>
      <p:pic>
        <p:nvPicPr>
          <p:cNvPr id="9" name="Picture 8">
            <a:extLst>
              <a:ext uri="{FF2B5EF4-FFF2-40B4-BE49-F238E27FC236}">
                <a16:creationId xmlns:a16="http://schemas.microsoft.com/office/drawing/2014/main" id="{0B1C9F7A-8734-4CF4-AA46-204F9CF3BD4C}"/>
              </a:ext>
            </a:extLst>
          </p:cNvPr>
          <p:cNvPicPr>
            <a:picLocks noChangeAspect="1"/>
          </p:cNvPicPr>
          <p:nvPr/>
        </p:nvPicPr>
        <p:blipFill>
          <a:blip r:embed="rId7"/>
          <a:stretch>
            <a:fillRect/>
          </a:stretch>
        </p:blipFill>
        <p:spPr>
          <a:xfrm>
            <a:off x="7752383" y="3187020"/>
            <a:ext cx="3019425" cy="676275"/>
          </a:xfrm>
          <a:prstGeom prst="rect">
            <a:avLst/>
          </a:prstGeom>
        </p:spPr>
      </p:pic>
      <p:pic>
        <p:nvPicPr>
          <p:cNvPr id="10" name="Picture 9">
            <a:extLst>
              <a:ext uri="{FF2B5EF4-FFF2-40B4-BE49-F238E27FC236}">
                <a16:creationId xmlns:a16="http://schemas.microsoft.com/office/drawing/2014/main" id="{42156367-1A43-4F0C-9536-8F44107DF9EA}"/>
              </a:ext>
            </a:extLst>
          </p:cNvPr>
          <p:cNvPicPr>
            <a:picLocks noChangeAspect="1"/>
          </p:cNvPicPr>
          <p:nvPr/>
        </p:nvPicPr>
        <p:blipFill>
          <a:blip r:embed="rId8"/>
          <a:stretch>
            <a:fillRect/>
          </a:stretch>
        </p:blipFill>
        <p:spPr>
          <a:xfrm>
            <a:off x="7752383" y="4126268"/>
            <a:ext cx="2099227" cy="2343046"/>
          </a:xfrm>
          <a:prstGeom prst="rect">
            <a:avLst/>
          </a:prstGeom>
        </p:spPr>
      </p:pic>
    </p:spTree>
    <p:extLst>
      <p:ext uri="{BB962C8B-B14F-4D97-AF65-F5344CB8AC3E}">
        <p14:creationId xmlns:p14="http://schemas.microsoft.com/office/powerpoint/2010/main" val="687328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19054" y="1544970"/>
            <a:ext cx="5551730" cy="47633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React JS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What is JSX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React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Html Tags vs React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Creating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JavaScript Expressions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Relationship with State Machines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Handling Component State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Adding Interactivity by means of events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Using Multiple Components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Transferring props between components</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The Lifecycle of a Component </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Alternative Syntax</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SharePoint Framework and React</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2238754" cy="369332"/>
          </a:xfrm>
          <a:prstGeom prst="rect">
            <a:avLst/>
          </a:prstGeom>
        </p:spPr>
        <p:txBody>
          <a:bodyPr wrap="none">
            <a:spAutoFit/>
          </a:bodyPr>
          <a:lstStyle/>
          <a:p>
            <a:r>
              <a:rPr lang="en-GB" b="1" dirty="0">
                <a:solidFill>
                  <a:srgbClr val="7030A0"/>
                </a:solidFill>
              </a:rPr>
              <a:t>React JS Essentials</a:t>
            </a:r>
            <a:r>
              <a:rPr lang="en-US" b="1" dirty="0">
                <a:solidFill>
                  <a:srgbClr val="7030A0"/>
                </a:solidFill>
              </a:rPr>
              <a:t> </a:t>
            </a:r>
            <a:endParaRPr lang="en-GB" b="1" dirty="0">
              <a:solidFill>
                <a:srgbClr val="7030A0"/>
              </a:solidFill>
            </a:endParaRPr>
          </a:p>
        </p:txBody>
      </p:sp>
    </p:spTree>
    <p:extLst>
      <p:ext uri="{BB962C8B-B14F-4D97-AF65-F5344CB8AC3E}">
        <p14:creationId xmlns:p14="http://schemas.microsoft.com/office/powerpoint/2010/main" val="4017558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React JS?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809750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000" dirty="0"/>
              <a:t>React is a JavaScript library created by Facebook</a:t>
            </a:r>
          </a:p>
          <a:p>
            <a:pPr>
              <a:lnSpc>
                <a:spcPct val="130000"/>
              </a:lnSpc>
              <a:spcBef>
                <a:spcPts val="0"/>
              </a:spcBef>
              <a:buFont typeface="Wingdings" panose="05000000000000000000" pitchFamily="2" charset="2"/>
              <a:buChar char="ü"/>
            </a:pPr>
            <a:r>
              <a:rPr lang="en-US" sz="2000" dirty="0"/>
              <a:t>React is a User Interface (UI) library</a:t>
            </a:r>
          </a:p>
          <a:p>
            <a:pPr>
              <a:lnSpc>
                <a:spcPct val="130000"/>
              </a:lnSpc>
              <a:spcBef>
                <a:spcPts val="0"/>
              </a:spcBef>
              <a:buFont typeface="Wingdings" panose="05000000000000000000" pitchFamily="2" charset="2"/>
              <a:buChar char="ü"/>
            </a:pPr>
            <a:r>
              <a:rPr lang="en-US" sz="2000" dirty="0"/>
              <a:t>React is a tool for building UI components</a:t>
            </a:r>
          </a:p>
          <a:p>
            <a:pPr>
              <a:lnSpc>
                <a:spcPct val="130000"/>
              </a:lnSpc>
              <a:spcBef>
                <a:spcPts val="0"/>
              </a:spcBef>
              <a:buFont typeface="Wingdings" panose="05000000000000000000" pitchFamily="2" charset="2"/>
              <a:buChar char="ü"/>
            </a:pPr>
            <a:r>
              <a:rPr lang="en-US" sz="2000" dirty="0"/>
              <a:t>Building Single Page Application (SPA)</a:t>
            </a:r>
          </a:p>
          <a:p>
            <a:pPr>
              <a:lnSpc>
                <a:spcPct val="130000"/>
              </a:lnSpc>
              <a:spcBef>
                <a:spcPts val="0"/>
              </a:spcBef>
              <a:buFont typeface="Wingdings" panose="05000000000000000000" pitchFamily="2" charset="2"/>
              <a:buChar char="ü"/>
            </a:pPr>
            <a:r>
              <a:rPr lang="en-US" sz="2000" dirty="0"/>
              <a:t>Allows reusability</a:t>
            </a:r>
          </a:p>
          <a:p>
            <a:pPr>
              <a:lnSpc>
                <a:spcPct val="130000"/>
              </a:lnSpc>
              <a:spcBef>
                <a:spcPts val="0"/>
              </a:spcBef>
              <a:buFont typeface="Wingdings" panose="05000000000000000000" pitchFamily="2" charset="2"/>
              <a:buChar char="ü"/>
            </a:pPr>
            <a:r>
              <a:rPr lang="en-US" sz="2000" dirty="0"/>
              <a:t>Basically react is the view layer of an MVC application.</a:t>
            </a:r>
          </a:p>
          <a:p>
            <a:pPr>
              <a:lnSpc>
                <a:spcPct val="130000"/>
              </a:lnSpc>
              <a:spcBef>
                <a:spcPts val="0"/>
              </a:spcBef>
              <a:buFont typeface="Wingdings" panose="05000000000000000000" pitchFamily="2" charset="2"/>
              <a:buChar char="ü"/>
            </a:pPr>
            <a:endParaRPr lang="en-US" sz="2000" dirty="0"/>
          </a:p>
          <a:p>
            <a:pPr marL="0" indent="0" algn="just">
              <a:lnSpc>
                <a:spcPct val="130000"/>
              </a:lnSpc>
              <a:spcBef>
                <a:spcPts val="0"/>
              </a:spcBef>
              <a:buNone/>
            </a:pPr>
            <a:r>
              <a:rPr lang="en-US" sz="2000" dirty="0"/>
              <a:t>React makes it painless to create interactive UIs. Design simple views for each state in your application and React will efficiently update and render just the right components when your data changes.</a:t>
            </a:r>
            <a:endParaRPr lang="en-GB" sz="2000" dirty="0"/>
          </a:p>
        </p:txBody>
      </p:sp>
      <p:pic>
        <p:nvPicPr>
          <p:cNvPr id="2050" name="Picture 2" descr="React">
            <a:extLst>
              <a:ext uri="{FF2B5EF4-FFF2-40B4-BE49-F238E27FC236}">
                <a16:creationId xmlns:a16="http://schemas.microsoft.com/office/drawing/2014/main" id="{40E667BA-9E58-4A0E-B378-B11936D336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2364" y="246525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acebook Social Media Icon Facebook Logo, Facebook Logo, Facebook ...">
            <a:extLst>
              <a:ext uri="{FF2B5EF4-FFF2-40B4-BE49-F238E27FC236}">
                <a16:creationId xmlns:a16="http://schemas.microsoft.com/office/drawing/2014/main" id="{FFF03058-1264-41E7-95DB-7E957518E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705" y="1476621"/>
            <a:ext cx="586755" cy="58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129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Create react app</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7143348" cy="4990440"/>
          </a:xfrm>
          <a:prstGeom prst="rect">
            <a:avLst/>
          </a:prstGeom>
        </p:spPr>
        <p:txBody>
          <a:bodyPr>
            <a:normAutofit fontScale="77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000" dirty="0"/>
              <a:t>Create React App is a comfortable environment for learning React and is the best way to start building a new single-page application in React.</a:t>
            </a:r>
          </a:p>
          <a:p>
            <a:pPr marL="0" indent="0">
              <a:lnSpc>
                <a:spcPct val="130000"/>
              </a:lnSpc>
              <a:spcBef>
                <a:spcPts val="0"/>
              </a:spcBef>
              <a:buNone/>
            </a:pPr>
            <a:endParaRPr lang="en-US" sz="2000" dirty="0"/>
          </a:p>
          <a:p>
            <a:pPr marL="0" indent="0">
              <a:lnSpc>
                <a:spcPct val="130000"/>
              </a:lnSpc>
              <a:spcBef>
                <a:spcPts val="0"/>
              </a:spcBef>
              <a:buNone/>
            </a:pPr>
            <a:r>
              <a:rPr lang="en-US" sz="2400" b="1" dirty="0"/>
              <a:t>npm the package manager</a:t>
            </a:r>
          </a:p>
          <a:p>
            <a:pPr marL="0" indent="0">
              <a:lnSpc>
                <a:spcPct val="130000"/>
              </a:lnSpc>
              <a:spcBef>
                <a:spcPts val="0"/>
              </a:spcBef>
              <a:buNone/>
            </a:pPr>
            <a:r>
              <a:rPr lang="en-US" sz="2000" dirty="0"/>
              <a:t>npm (node package manager) is the dependency/package manager you get out of the box when you install Node.js. It provides a way for developers to install packages both globally and locally.</a:t>
            </a:r>
          </a:p>
          <a:p>
            <a:pPr marL="0" indent="0">
              <a:lnSpc>
                <a:spcPct val="130000"/>
              </a:lnSpc>
              <a:spcBef>
                <a:spcPts val="0"/>
              </a:spcBef>
              <a:buNone/>
            </a:pPr>
            <a:endParaRPr lang="en-US" sz="2000" dirty="0"/>
          </a:p>
          <a:p>
            <a:pPr marL="0" indent="0">
              <a:lnSpc>
                <a:spcPct val="130000"/>
              </a:lnSpc>
              <a:spcBef>
                <a:spcPts val="0"/>
              </a:spcBef>
              <a:buNone/>
            </a:pPr>
            <a:r>
              <a:rPr lang="en-US" sz="2400" b="1" dirty="0" err="1"/>
              <a:t>npx</a:t>
            </a:r>
            <a:r>
              <a:rPr lang="en-US" sz="2400" b="1" dirty="0"/>
              <a:t> the package runner</a:t>
            </a:r>
          </a:p>
          <a:p>
            <a:pPr marL="0" indent="0">
              <a:lnSpc>
                <a:spcPct val="130000"/>
              </a:lnSpc>
              <a:spcBef>
                <a:spcPts val="0"/>
              </a:spcBef>
              <a:buNone/>
            </a:pPr>
            <a:r>
              <a:rPr lang="en-US" sz="2000" dirty="0" err="1"/>
              <a:t>npx</a:t>
            </a:r>
            <a:r>
              <a:rPr lang="en-US" sz="2000" dirty="0"/>
              <a:t> is also a CLI tool whose purpose is to make it easy to install and manage dependencies hosted in the npm registry.</a:t>
            </a:r>
          </a:p>
          <a:p>
            <a:pPr marL="0" indent="0">
              <a:lnSpc>
                <a:spcPct val="130000"/>
              </a:lnSpc>
              <a:spcBef>
                <a:spcPts val="0"/>
              </a:spcBef>
              <a:buNone/>
            </a:pPr>
            <a:endParaRPr lang="en-US" sz="2000" dirty="0"/>
          </a:p>
          <a:p>
            <a:pPr marL="0" indent="0">
              <a:lnSpc>
                <a:spcPct val="130000"/>
              </a:lnSpc>
              <a:spcBef>
                <a:spcPts val="0"/>
              </a:spcBef>
              <a:buNone/>
            </a:pPr>
            <a:r>
              <a:rPr lang="en-US" sz="2000" dirty="0"/>
              <a:t>It’s now very easy to run any sort of Node.js based executable that you would normally install via npm.</a:t>
            </a:r>
          </a:p>
          <a:p>
            <a:pPr marL="0" indent="0">
              <a:lnSpc>
                <a:spcPct val="130000"/>
              </a:lnSpc>
              <a:spcBef>
                <a:spcPts val="0"/>
              </a:spcBef>
              <a:buNone/>
            </a:pPr>
            <a:endParaRPr lang="en-US" sz="2000" dirty="0"/>
          </a:p>
          <a:p>
            <a:pPr marL="0" indent="0">
              <a:lnSpc>
                <a:spcPct val="130000"/>
              </a:lnSpc>
              <a:spcBef>
                <a:spcPts val="0"/>
              </a:spcBef>
              <a:buNone/>
            </a:pPr>
            <a:r>
              <a:rPr lang="en-US" sz="2000" dirty="0" err="1"/>
              <a:t>npx</a:t>
            </a:r>
            <a:r>
              <a:rPr lang="en-US" sz="2000" dirty="0"/>
              <a:t> helps us avoid versioning, dependency issues and installing unnecessary packages that we just want to try out.</a:t>
            </a:r>
          </a:p>
          <a:p>
            <a:pPr marL="0" indent="0">
              <a:lnSpc>
                <a:spcPct val="130000"/>
              </a:lnSpc>
              <a:spcBef>
                <a:spcPts val="0"/>
              </a:spcBef>
              <a:buNone/>
            </a:pPr>
            <a:endParaRPr lang="en-GB" sz="2000" dirty="0"/>
          </a:p>
        </p:txBody>
      </p:sp>
      <p:sp>
        <p:nvSpPr>
          <p:cNvPr id="5" name="Rectangle 4">
            <a:extLst>
              <a:ext uri="{FF2B5EF4-FFF2-40B4-BE49-F238E27FC236}">
                <a16:creationId xmlns:a16="http://schemas.microsoft.com/office/drawing/2014/main" id="{EFE7E910-3591-492C-81E1-A29C6A55EB84}"/>
              </a:ext>
            </a:extLst>
          </p:cNvPr>
          <p:cNvSpPr/>
          <p:nvPr/>
        </p:nvSpPr>
        <p:spPr>
          <a:xfrm>
            <a:off x="8294216" y="1892598"/>
            <a:ext cx="3096027" cy="923330"/>
          </a:xfrm>
          <a:prstGeom prst="rect">
            <a:avLst/>
          </a:prstGeom>
          <a:solidFill>
            <a:schemeClr val="bg1">
              <a:lumMod val="85000"/>
            </a:schemeClr>
          </a:solidFill>
          <a:effectLst>
            <a:outerShdw blurRad="63500" sx="102000" sy="102000" algn="ctr" rotWithShape="0">
              <a:prstClr val="black">
                <a:alpha val="40000"/>
              </a:prstClr>
            </a:outerShdw>
          </a:effectLst>
        </p:spPr>
        <p:txBody>
          <a:bodyPr wrap="square">
            <a:spAutoFit/>
          </a:bodyPr>
          <a:lstStyle/>
          <a:p>
            <a:r>
              <a:rPr lang="en-GB" b="1" dirty="0" err="1"/>
              <a:t>npx</a:t>
            </a:r>
            <a:r>
              <a:rPr lang="en-GB" dirty="0"/>
              <a:t> create-react-app my-app</a:t>
            </a:r>
          </a:p>
          <a:p>
            <a:r>
              <a:rPr lang="en-GB" b="1" dirty="0"/>
              <a:t>cd</a:t>
            </a:r>
            <a:r>
              <a:rPr lang="en-GB" dirty="0"/>
              <a:t> my-app</a:t>
            </a:r>
          </a:p>
          <a:p>
            <a:r>
              <a:rPr lang="en-GB" b="1" dirty="0"/>
              <a:t>npm</a:t>
            </a:r>
            <a:r>
              <a:rPr lang="en-GB" dirty="0"/>
              <a:t> start</a:t>
            </a:r>
          </a:p>
        </p:txBody>
      </p:sp>
      <p:pic>
        <p:nvPicPr>
          <p:cNvPr id="6" name="Picture 5">
            <a:extLst>
              <a:ext uri="{FF2B5EF4-FFF2-40B4-BE49-F238E27FC236}">
                <a16:creationId xmlns:a16="http://schemas.microsoft.com/office/drawing/2014/main" id="{6F784153-E47C-491A-B7D9-4F0A92021DF9}"/>
              </a:ext>
            </a:extLst>
          </p:cNvPr>
          <p:cNvPicPr>
            <a:picLocks noChangeAspect="1"/>
          </p:cNvPicPr>
          <p:nvPr/>
        </p:nvPicPr>
        <p:blipFill>
          <a:blip r:embed="rId2"/>
          <a:stretch>
            <a:fillRect/>
          </a:stretch>
        </p:blipFill>
        <p:spPr>
          <a:xfrm>
            <a:off x="8587410" y="3565222"/>
            <a:ext cx="2454964" cy="2392655"/>
          </a:xfrm>
          <a:prstGeom prst="rect">
            <a:avLst/>
          </a:prstGeom>
        </p:spPr>
      </p:pic>
    </p:spTree>
    <p:extLst>
      <p:ext uri="{BB962C8B-B14F-4D97-AF65-F5344CB8AC3E}">
        <p14:creationId xmlns:p14="http://schemas.microsoft.com/office/powerpoint/2010/main" val="2473822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JSX?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6728101" y="465041"/>
            <a:ext cx="5124737" cy="6055029"/>
          </a:xfrm>
          <a:prstGeom prst="rect">
            <a:avLst/>
          </a:prstGeom>
        </p:spPr>
        <p:txBody>
          <a:bodyPr>
            <a:normAutofit fontScale="475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b="1" dirty="0"/>
              <a:t>JSX</a:t>
            </a:r>
            <a:r>
              <a:rPr lang="en-US" dirty="0"/>
              <a:t>:</a:t>
            </a:r>
          </a:p>
          <a:p>
            <a:pPr marL="0" indent="0" algn="just">
              <a:lnSpc>
                <a:spcPct val="130000"/>
              </a:lnSpc>
              <a:spcBef>
                <a:spcPts val="0"/>
              </a:spcBef>
              <a:buNone/>
            </a:pPr>
            <a:r>
              <a:rPr lang="en-US" sz="2500" dirty="0"/>
              <a:t>const </a:t>
            </a:r>
            <a:r>
              <a:rPr lang="en-US" sz="2500" dirty="0" err="1"/>
              <a:t>myelement</a:t>
            </a:r>
            <a:r>
              <a:rPr lang="en-US" sz="2500" dirty="0"/>
              <a:t> = &lt;h1&gt;I Love JSX!&lt;/h1&gt;;</a:t>
            </a:r>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Without JSX</a:t>
            </a:r>
          </a:p>
          <a:p>
            <a:pPr marL="0" indent="0" algn="just">
              <a:lnSpc>
                <a:spcPct val="130000"/>
              </a:lnSpc>
              <a:spcBef>
                <a:spcPts val="0"/>
              </a:spcBef>
              <a:buNone/>
            </a:pPr>
            <a:r>
              <a:rPr lang="en-US" sz="2500" dirty="0"/>
              <a:t>const </a:t>
            </a:r>
            <a:r>
              <a:rPr lang="en-US" sz="2500" dirty="0" err="1"/>
              <a:t>myelement</a:t>
            </a:r>
            <a:r>
              <a:rPr lang="en-US" sz="2500" dirty="0"/>
              <a:t> = </a:t>
            </a:r>
            <a:r>
              <a:rPr lang="en-US" sz="2500" dirty="0" err="1"/>
              <a:t>React.createElement</a:t>
            </a:r>
            <a:r>
              <a:rPr lang="en-US" sz="2500" dirty="0"/>
              <a:t>('h1', {}, 'I do not use JSX!');</a:t>
            </a:r>
          </a:p>
          <a:p>
            <a:pPr marL="0" indent="0" algn="just">
              <a:lnSpc>
                <a:spcPct val="130000"/>
              </a:lnSpc>
              <a:spcBef>
                <a:spcPts val="0"/>
              </a:spcBef>
              <a:buNone/>
            </a:pPr>
            <a:endParaRPr lang="en-US" sz="2500" dirty="0"/>
          </a:p>
          <a:p>
            <a:pPr marL="0" indent="0" algn="just">
              <a:lnSpc>
                <a:spcPct val="130000"/>
              </a:lnSpc>
              <a:spcBef>
                <a:spcPts val="0"/>
              </a:spcBef>
              <a:buNone/>
            </a:pPr>
            <a:r>
              <a:rPr lang="en-US" sz="2500" dirty="0" err="1"/>
              <a:t>ReactDOM.render</a:t>
            </a:r>
            <a:r>
              <a:rPr lang="en-US" sz="2500" dirty="0"/>
              <a:t>(</a:t>
            </a:r>
            <a:r>
              <a:rPr lang="en-US" sz="2500" dirty="0" err="1"/>
              <a:t>myelement</a:t>
            </a:r>
            <a:r>
              <a:rPr lang="en-US" sz="2500" dirty="0"/>
              <a:t>, </a:t>
            </a:r>
            <a:r>
              <a:rPr lang="en-US" sz="2500" dirty="0" err="1"/>
              <a:t>document.getElementById</a:t>
            </a:r>
            <a:r>
              <a:rPr lang="en-US" sz="2500" dirty="0"/>
              <a:t>('root’));</a:t>
            </a:r>
          </a:p>
          <a:p>
            <a:pPr marL="0" indent="0" algn="just">
              <a:lnSpc>
                <a:spcPct val="130000"/>
              </a:lnSpc>
              <a:spcBef>
                <a:spcPts val="0"/>
              </a:spcBef>
              <a:buNone/>
            </a:pPr>
            <a:endParaRPr lang="en-US" dirty="0"/>
          </a:p>
          <a:p>
            <a:pPr marL="0" indent="0" algn="just">
              <a:lnSpc>
                <a:spcPct val="130000"/>
              </a:lnSpc>
              <a:spcBef>
                <a:spcPts val="0"/>
              </a:spcBef>
              <a:buNone/>
            </a:pPr>
            <a:r>
              <a:rPr lang="en-US" b="1" dirty="0"/>
              <a:t>Expressions in JSX</a:t>
            </a:r>
          </a:p>
          <a:p>
            <a:pPr marL="0" indent="0" algn="just">
              <a:lnSpc>
                <a:spcPct val="130000"/>
              </a:lnSpc>
              <a:spcBef>
                <a:spcPts val="0"/>
              </a:spcBef>
              <a:buNone/>
            </a:pPr>
            <a:r>
              <a:rPr lang="en-US" sz="2500" dirty="0"/>
              <a:t>const </a:t>
            </a:r>
            <a:r>
              <a:rPr lang="en-US" sz="2500" dirty="0" err="1"/>
              <a:t>myelement</a:t>
            </a:r>
            <a:r>
              <a:rPr lang="en-US" sz="2500" dirty="0"/>
              <a:t> = &lt;h1&gt;React is {5 + 5} times better with JSX&lt;/h1&gt;;</a:t>
            </a:r>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Large list</a:t>
            </a:r>
          </a:p>
          <a:p>
            <a:pPr marL="0" indent="0" algn="just">
              <a:lnSpc>
                <a:spcPct val="130000"/>
              </a:lnSpc>
              <a:spcBef>
                <a:spcPts val="0"/>
              </a:spcBef>
              <a:buNone/>
            </a:pPr>
            <a:r>
              <a:rPr lang="it-IT" sz="2500" dirty="0"/>
              <a:t>const myelement = (</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    &lt;li&gt;Apples&lt;/li&gt;</a:t>
            </a:r>
          </a:p>
          <a:p>
            <a:pPr marL="0" indent="0" algn="just">
              <a:lnSpc>
                <a:spcPct val="130000"/>
              </a:lnSpc>
              <a:spcBef>
                <a:spcPts val="0"/>
              </a:spcBef>
              <a:buNone/>
            </a:pPr>
            <a:r>
              <a:rPr lang="it-IT" sz="2500" dirty="0"/>
              <a:t>    &lt;li&gt;Bananas&lt;/li&gt;</a:t>
            </a:r>
          </a:p>
          <a:p>
            <a:pPr marL="0" indent="0" algn="just">
              <a:lnSpc>
                <a:spcPct val="130000"/>
              </a:lnSpc>
              <a:spcBef>
                <a:spcPts val="0"/>
              </a:spcBef>
              <a:buNone/>
            </a:pPr>
            <a:r>
              <a:rPr lang="it-IT" sz="2500" dirty="0"/>
              <a:t>    &lt;li&gt;Cherries&lt;/li&gt;</a:t>
            </a:r>
          </a:p>
          <a:p>
            <a:pPr marL="0" indent="0" algn="just">
              <a:lnSpc>
                <a:spcPct val="130000"/>
              </a:lnSpc>
              <a:spcBef>
                <a:spcPts val="0"/>
              </a:spcBef>
              <a:buNone/>
            </a:pPr>
            <a:r>
              <a:rPr lang="it-IT" sz="2500" dirty="0"/>
              <a:t>  &lt;/ul&gt;</a:t>
            </a:r>
          </a:p>
          <a:p>
            <a:pPr marL="0" indent="0" algn="just">
              <a:lnSpc>
                <a:spcPct val="130000"/>
              </a:lnSpc>
              <a:spcBef>
                <a:spcPts val="0"/>
              </a:spcBef>
              <a:buNone/>
            </a:pPr>
            <a:r>
              <a:rPr lang="it-IT" sz="2500" dirty="0"/>
              <a:t>);</a:t>
            </a:r>
            <a:endParaRPr lang="en-US" sz="2500" dirty="0"/>
          </a:p>
          <a:p>
            <a:pPr marL="0" indent="0" algn="just">
              <a:lnSpc>
                <a:spcPct val="130000"/>
              </a:lnSpc>
              <a:spcBef>
                <a:spcPts val="0"/>
              </a:spcBef>
              <a:buNone/>
            </a:pPr>
            <a:endParaRPr lang="en-US" dirty="0"/>
          </a:p>
          <a:p>
            <a:pPr marL="0" indent="0" algn="just">
              <a:lnSpc>
                <a:spcPct val="130000"/>
              </a:lnSpc>
              <a:spcBef>
                <a:spcPts val="0"/>
              </a:spcBef>
              <a:buNone/>
            </a:pPr>
            <a:r>
              <a:rPr lang="en-US" sz="2900" b="1" dirty="0"/>
              <a:t>Closed all tags</a:t>
            </a:r>
          </a:p>
          <a:p>
            <a:pPr marL="0" indent="0" algn="just">
              <a:lnSpc>
                <a:spcPct val="130000"/>
              </a:lnSpc>
              <a:spcBef>
                <a:spcPts val="0"/>
              </a:spcBef>
              <a:buNone/>
            </a:pPr>
            <a:r>
              <a:rPr lang="en-US" sz="2500" dirty="0"/>
              <a:t>const </a:t>
            </a:r>
            <a:r>
              <a:rPr lang="en-US" sz="2500" dirty="0" err="1"/>
              <a:t>myelement</a:t>
            </a:r>
            <a:r>
              <a:rPr lang="en-US" sz="2500" dirty="0"/>
              <a:t> = &lt;input type="text" /&gt;;</a:t>
            </a:r>
          </a:p>
          <a:p>
            <a:pPr marL="0" indent="0" algn="just">
              <a:lnSpc>
                <a:spcPct val="130000"/>
              </a:lnSpc>
              <a:spcBef>
                <a:spcPts val="0"/>
              </a:spcBef>
              <a:buNone/>
            </a:pPr>
            <a:endParaRPr lang="en-US" dirty="0"/>
          </a:p>
        </p:txBody>
      </p:sp>
      <p:sp>
        <p:nvSpPr>
          <p:cNvPr id="6" name="Text Placeholder 2">
            <a:extLst>
              <a:ext uri="{FF2B5EF4-FFF2-40B4-BE49-F238E27FC236}">
                <a16:creationId xmlns:a16="http://schemas.microsoft.com/office/drawing/2014/main" id="{EB864A91-963D-44B9-8105-2655026DE131}"/>
              </a:ext>
            </a:extLst>
          </p:cNvPr>
          <p:cNvSpPr txBox="1">
            <a:spLocks/>
          </p:cNvSpPr>
          <p:nvPr/>
        </p:nvSpPr>
        <p:spPr>
          <a:xfrm>
            <a:off x="583637" y="1053547"/>
            <a:ext cx="5969563"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JSX is an embeddable XML-like syntax. It is meant to be transformed into valid JavaScript, though the semantics of that transformation are implementation-specific. JSX rose to popularity with the React framework but has since seen other implementations as well. TypeScript supports embedding, type checking, and compiling JSX directly to JavaScript.</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Expressions in JSX</a:t>
            </a:r>
          </a:p>
          <a:p>
            <a:pPr marL="0" indent="0" algn="just">
              <a:lnSpc>
                <a:spcPct val="130000"/>
              </a:lnSpc>
              <a:spcBef>
                <a:spcPts val="0"/>
              </a:spcBef>
              <a:buNone/>
            </a:pPr>
            <a:r>
              <a:rPr lang="en-US" sz="1400" dirty="0"/>
              <a:t>With JSX you can write expressions inside curly braces { }.</a:t>
            </a:r>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851941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React Components and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197611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React Components</a:t>
            </a:r>
          </a:p>
          <a:p>
            <a:pPr algn="just">
              <a:lnSpc>
                <a:spcPct val="130000"/>
              </a:lnSpc>
              <a:spcBef>
                <a:spcPts val="0"/>
              </a:spcBef>
              <a:buFont typeface="Wingdings" panose="05000000000000000000" pitchFamily="2" charset="2"/>
              <a:buChar char="ü"/>
            </a:pPr>
            <a:r>
              <a:rPr lang="en-US" sz="2000" dirty="0"/>
              <a:t>Props	</a:t>
            </a:r>
          </a:p>
          <a:p>
            <a:pPr algn="just">
              <a:lnSpc>
                <a:spcPct val="130000"/>
              </a:lnSpc>
              <a:spcBef>
                <a:spcPts val="0"/>
              </a:spcBef>
              <a:buFont typeface="Wingdings" panose="05000000000000000000" pitchFamily="2" charset="2"/>
              <a:buChar char="ü"/>
            </a:pPr>
            <a:endParaRPr lang="en-US" sz="2000" dirty="0"/>
          </a:p>
          <a:p>
            <a:pPr lvl="1" algn="just">
              <a:lnSpc>
                <a:spcPct val="130000"/>
              </a:lnSpc>
              <a:spcBef>
                <a:spcPts val="0"/>
              </a:spcBef>
              <a:buFont typeface="Wingdings" panose="05000000000000000000" pitchFamily="2" charset="2"/>
              <a:buChar char="ü"/>
            </a:pPr>
            <a:r>
              <a:rPr lang="en-US" sz="1592" dirty="0"/>
              <a:t>React is made up of Components</a:t>
            </a:r>
            <a:endParaRPr lang="en-GB" sz="1592" dirty="0"/>
          </a:p>
        </p:txBody>
      </p:sp>
      <p:sp>
        <p:nvSpPr>
          <p:cNvPr id="17" name="Cube 16">
            <a:extLst>
              <a:ext uri="{FF2B5EF4-FFF2-40B4-BE49-F238E27FC236}">
                <a16:creationId xmlns:a16="http://schemas.microsoft.com/office/drawing/2014/main" id="{4FCA135D-33ED-49BB-922E-3EFFB3AC39B8}"/>
              </a:ext>
            </a:extLst>
          </p:cNvPr>
          <p:cNvSpPr/>
          <p:nvPr/>
        </p:nvSpPr>
        <p:spPr>
          <a:xfrm>
            <a:off x="5216056" y="1639388"/>
            <a:ext cx="1264257" cy="1064055"/>
          </a:xfrm>
          <a:prstGeom prst="cub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E-Books</a:t>
            </a:r>
          </a:p>
        </p:txBody>
      </p:sp>
      <p:sp>
        <p:nvSpPr>
          <p:cNvPr id="18" name="Cube 17">
            <a:extLst>
              <a:ext uri="{FF2B5EF4-FFF2-40B4-BE49-F238E27FC236}">
                <a16:creationId xmlns:a16="http://schemas.microsoft.com/office/drawing/2014/main" id="{7DF1C220-6EA7-4775-9822-F68C183EC49A}"/>
              </a:ext>
            </a:extLst>
          </p:cNvPr>
          <p:cNvSpPr/>
          <p:nvPr/>
        </p:nvSpPr>
        <p:spPr>
          <a:xfrm>
            <a:off x="7873118" y="1639389"/>
            <a:ext cx="1433222" cy="984542"/>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Shopping Cart</a:t>
            </a:r>
          </a:p>
        </p:txBody>
      </p:sp>
      <p:sp>
        <p:nvSpPr>
          <p:cNvPr id="19" name="Cube 18">
            <a:extLst>
              <a:ext uri="{FF2B5EF4-FFF2-40B4-BE49-F238E27FC236}">
                <a16:creationId xmlns:a16="http://schemas.microsoft.com/office/drawing/2014/main" id="{E2B36AD3-BEC0-46A9-9562-80984EAAA0CB}"/>
              </a:ext>
            </a:extLst>
          </p:cNvPr>
          <p:cNvSpPr/>
          <p:nvPr/>
        </p:nvSpPr>
        <p:spPr>
          <a:xfrm>
            <a:off x="6444532" y="3497262"/>
            <a:ext cx="1264257" cy="1064055"/>
          </a:xfrm>
          <a:prstGeom prst="cub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My Orders</a:t>
            </a:r>
          </a:p>
        </p:txBody>
      </p:sp>
      <p:sp>
        <p:nvSpPr>
          <p:cNvPr id="20" name="Cube 19">
            <a:extLst>
              <a:ext uri="{FF2B5EF4-FFF2-40B4-BE49-F238E27FC236}">
                <a16:creationId xmlns:a16="http://schemas.microsoft.com/office/drawing/2014/main" id="{5B274527-D4A8-4FBD-9A88-A44336C10ACE}"/>
              </a:ext>
            </a:extLst>
          </p:cNvPr>
          <p:cNvSpPr/>
          <p:nvPr/>
        </p:nvSpPr>
        <p:spPr>
          <a:xfrm>
            <a:off x="9910639" y="3370217"/>
            <a:ext cx="1410031" cy="1191100"/>
          </a:xfrm>
          <a:prstGeom prst="cube">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Purchase</a:t>
            </a:r>
          </a:p>
        </p:txBody>
      </p:sp>
      <p:sp>
        <p:nvSpPr>
          <p:cNvPr id="21" name="Cube 20">
            <a:extLst>
              <a:ext uri="{FF2B5EF4-FFF2-40B4-BE49-F238E27FC236}">
                <a16:creationId xmlns:a16="http://schemas.microsoft.com/office/drawing/2014/main" id="{832124D9-981C-4FEC-8BF0-389E0AC41C5F}"/>
              </a:ext>
            </a:extLst>
          </p:cNvPr>
          <p:cNvSpPr/>
          <p:nvPr/>
        </p:nvSpPr>
        <p:spPr>
          <a:xfrm>
            <a:off x="4953980" y="5240552"/>
            <a:ext cx="1655542" cy="1064055"/>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Electronics</a:t>
            </a:r>
          </a:p>
        </p:txBody>
      </p:sp>
      <p:sp>
        <p:nvSpPr>
          <p:cNvPr id="22" name="Cube 21">
            <a:extLst>
              <a:ext uri="{FF2B5EF4-FFF2-40B4-BE49-F238E27FC236}">
                <a16:creationId xmlns:a16="http://schemas.microsoft.com/office/drawing/2014/main" id="{3C5B6685-27BB-4FE5-956F-EAE59CB77CBF}"/>
              </a:ext>
            </a:extLst>
          </p:cNvPr>
          <p:cNvSpPr/>
          <p:nvPr/>
        </p:nvSpPr>
        <p:spPr>
          <a:xfrm>
            <a:off x="8042082" y="5411536"/>
            <a:ext cx="1264257" cy="1064055"/>
          </a:xfrm>
          <a:prstGeom prst="cub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Stock</a:t>
            </a:r>
          </a:p>
        </p:txBody>
      </p:sp>
    </p:spTree>
    <p:extLst>
      <p:ext uri="{BB962C8B-B14F-4D97-AF65-F5344CB8AC3E}">
        <p14:creationId xmlns:p14="http://schemas.microsoft.com/office/powerpoint/2010/main" val="42681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GB" dirty="0"/>
              <a:t>React Components</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394098"/>
            <a:ext cx="6547000"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ü"/>
            </a:pPr>
            <a:r>
              <a:rPr lang="en-US" sz="2000" dirty="0"/>
              <a:t>Components are independent and reusable bits of code. They serve the same purpose as JavaScript functions, but work in isolation and returns HTML via a render function.</a:t>
            </a:r>
          </a:p>
          <a:p>
            <a:pPr algn="just">
              <a:lnSpc>
                <a:spcPct val="130000"/>
              </a:lnSpc>
              <a:spcBef>
                <a:spcPts val="0"/>
              </a:spcBef>
              <a:buFont typeface="Wingdings" panose="05000000000000000000" pitchFamily="2" charset="2"/>
              <a:buChar char="ü"/>
            </a:pPr>
            <a:endParaRPr lang="en-US" sz="2000" dirty="0"/>
          </a:p>
          <a:p>
            <a:pPr algn="just">
              <a:lnSpc>
                <a:spcPct val="130000"/>
              </a:lnSpc>
              <a:spcBef>
                <a:spcPts val="0"/>
              </a:spcBef>
              <a:buFont typeface="Wingdings" panose="05000000000000000000" pitchFamily="2" charset="2"/>
              <a:buChar char="ü"/>
            </a:pPr>
            <a:r>
              <a:rPr lang="en-US" sz="2000" dirty="0"/>
              <a:t>Components come in two types, Class components and Function components, in this tutorial we will concentrate on Class components.</a:t>
            </a:r>
            <a:endParaRPr lang="en-GB" sz="2000" dirty="0"/>
          </a:p>
        </p:txBody>
      </p:sp>
      <p:sp>
        <p:nvSpPr>
          <p:cNvPr id="3" name="Rectangle 1">
            <a:extLst>
              <a:ext uri="{FF2B5EF4-FFF2-40B4-BE49-F238E27FC236}">
                <a16:creationId xmlns:a16="http://schemas.microsoft.com/office/drawing/2014/main" id="{0482B8D1-DB08-4151-BEB7-792BFA84806D}"/>
              </a:ext>
            </a:extLst>
          </p:cNvPr>
          <p:cNvSpPr>
            <a:spLocks noChangeArrowheads="1"/>
          </p:cNvSpPr>
          <p:nvPr/>
        </p:nvSpPr>
        <p:spPr bwMode="auto">
          <a:xfrm>
            <a:off x="7434470" y="926072"/>
            <a:ext cx="4144617" cy="468026"/>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0848D12C-2299-4BB6-93F7-EBDFC8450005}"/>
              </a:ext>
            </a:extLst>
          </p:cNvPr>
          <p:cNvSpPr>
            <a:spLocks noChangeArrowheads="1"/>
          </p:cNvSpPr>
          <p:nvPr/>
        </p:nvSpPr>
        <p:spPr bwMode="auto">
          <a:xfrm>
            <a:off x="7434470" y="1559607"/>
            <a:ext cx="414461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BDA9522D-C36B-41D4-ACB1-7F366F4882FC}"/>
              </a:ext>
            </a:extLst>
          </p:cNvPr>
          <p:cNvSpPr/>
          <p:nvPr/>
        </p:nvSpPr>
        <p:spPr>
          <a:xfrm>
            <a:off x="7434470" y="391231"/>
            <a:ext cx="2641942" cy="36933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none">
            <a:spAutoFit/>
          </a:bodyPr>
          <a:lstStyle/>
          <a:p>
            <a:r>
              <a:rPr lang="en-GB" dirty="0"/>
              <a:t>Create a Class Component</a:t>
            </a:r>
          </a:p>
        </p:txBody>
      </p:sp>
      <p:sp>
        <p:nvSpPr>
          <p:cNvPr id="7" name="Rectangle 6">
            <a:extLst>
              <a:ext uri="{FF2B5EF4-FFF2-40B4-BE49-F238E27FC236}">
                <a16:creationId xmlns:a16="http://schemas.microsoft.com/office/drawing/2014/main" id="{565D8095-B17F-49E5-B4AB-4C3738CF6504}"/>
              </a:ext>
            </a:extLst>
          </p:cNvPr>
          <p:cNvSpPr/>
          <p:nvPr/>
        </p:nvSpPr>
        <p:spPr>
          <a:xfrm>
            <a:off x="7431329" y="2071502"/>
            <a:ext cx="3227165" cy="369332"/>
          </a:xfrm>
          <a:prstGeom prst="rect">
            <a:avLst/>
          </a:prstGeom>
          <a:solidFill>
            <a:schemeClr val="bg1">
              <a:lumMod val="95000"/>
            </a:schemeClr>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Create a Function Component</a:t>
            </a:r>
            <a:endParaRPr lang="en-GB" b="0" i="0" dirty="0">
              <a:solidFill>
                <a:srgbClr val="000000"/>
              </a:solidFill>
              <a:effectLst/>
              <a:latin typeface="Segoe UI" panose="020B0502040204020203" pitchFamily="34" charset="0"/>
            </a:endParaRPr>
          </a:p>
        </p:txBody>
      </p:sp>
      <p:sp>
        <p:nvSpPr>
          <p:cNvPr id="8" name="Rectangle 3">
            <a:extLst>
              <a:ext uri="{FF2B5EF4-FFF2-40B4-BE49-F238E27FC236}">
                <a16:creationId xmlns:a16="http://schemas.microsoft.com/office/drawing/2014/main" id="{BD70755D-6786-47AF-8D22-F4E9EBF946AC}"/>
              </a:ext>
            </a:extLst>
          </p:cNvPr>
          <p:cNvSpPr>
            <a:spLocks noChangeArrowheads="1"/>
          </p:cNvSpPr>
          <p:nvPr/>
        </p:nvSpPr>
        <p:spPr bwMode="auto">
          <a:xfrm>
            <a:off x="7431329" y="2606343"/>
            <a:ext cx="4144617" cy="31413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function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Hi, I am also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A7F8D144-4D90-4610-A798-2B20215D847C}"/>
              </a:ext>
            </a:extLst>
          </p:cNvPr>
          <p:cNvSpPr>
            <a:spLocks noChangeArrowheads="1"/>
          </p:cNvSpPr>
          <p:nvPr/>
        </p:nvSpPr>
        <p:spPr bwMode="auto">
          <a:xfrm>
            <a:off x="7431329" y="3118238"/>
            <a:ext cx="4383157" cy="314138"/>
          </a:xfrm>
          <a:prstGeom prst="rect">
            <a:avLst/>
          </a:prstGeom>
          <a:solidFill>
            <a:srgbClr val="F1F1F1"/>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nsolas" panose="020B0609020204030204" pitchFamily="49" charset="0"/>
              </a:rPr>
              <a:t>ReactDOM</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990055"/>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000000"/>
                </a:solidFill>
                <a:effectLst/>
                <a:latin typeface="Consolas" panose="020B0609020204030204" pitchFamily="49" charset="0"/>
              </a:rPr>
              <a:t>document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669900"/>
                </a:solidFill>
                <a:effectLst/>
                <a:latin typeface="Consolas" panose="020B0609020204030204" pitchFamily="49" charset="0"/>
              </a:rPr>
              <a:t>'root'</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9">
            <a:extLst>
              <a:ext uri="{FF2B5EF4-FFF2-40B4-BE49-F238E27FC236}">
                <a16:creationId xmlns:a16="http://schemas.microsoft.com/office/drawing/2014/main" id="{22BA7D64-0DC8-4C42-AA21-F35E628E432E}"/>
              </a:ext>
            </a:extLst>
          </p:cNvPr>
          <p:cNvSpPr/>
          <p:nvPr/>
        </p:nvSpPr>
        <p:spPr>
          <a:xfrm>
            <a:off x="7432899" y="3707914"/>
            <a:ext cx="2645083" cy="369332"/>
          </a:xfrm>
          <a:prstGeom prst="rect">
            <a:avLst/>
          </a:prstGeom>
          <a:solidFill>
            <a:srgbClr val="F1F1F1"/>
          </a:solidFill>
          <a:effectLst>
            <a:outerShdw blurRad="63500" sx="102000" sy="102000" algn="ctr" rotWithShape="0">
              <a:prstClr val="black">
                <a:alpha val="40000"/>
              </a:prstClr>
            </a:outerShdw>
          </a:effectLst>
        </p:spPr>
        <p:txBody>
          <a:bodyPr wrap="none">
            <a:spAutoFit/>
          </a:bodyPr>
          <a:lstStyle/>
          <a:p>
            <a:r>
              <a:rPr lang="en-GB" dirty="0">
                <a:solidFill>
                  <a:srgbClr val="000000"/>
                </a:solidFill>
                <a:latin typeface="Segoe UI" panose="020B0502040204020203" pitchFamily="34" charset="0"/>
              </a:rPr>
              <a:t>Component Constructor</a:t>
            </a:r>
            <a:endParaRPr lang="en-GB" b="0" i="0" dirty="0">
              <a:solidFill>
                <a:srgbClr val="000000"/>
              </a:solidFill>
              <a:effectLst/>
              <a:latin typeface="Segoe UI" panose="020B0502040204020203" pitchFamily="34" charset="0"/>
            </a:endParaRPr>
          </a:p>
        </p:txBody>
      </p:sp>
      <p:sp>
        <p:nvSpPr>
          <p:cNvPr id="11" name="Rectangle 5">
            <a:extLst>
              <a:ext uri="{FF2B5EF4-FFF2-40B4-BE49-F238E27FC236}">
                <a16:creationId xmlns:a16="http://schemas.microsoft.com/office/drawing/2014/main" id="{4A77D2F5-F01E-4C10-9C84-62332B0B4824}"/>
              </a:ext>
            </a:extLst>
          </p:cNvPr>
          <p:cNvSpPr>
            <a:spLocks noChangeArrowheads="1"/>
          </p:cNvSpPr>
          <p:nvPr/>
        </p:nvSpPr>
        <p:spPr bwMode="auto">
          <a:xfrm>
            <a:off x="7431329" y="4198907"/>
            <a:ext cx="3588026" cy="1237468"/>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Rectangle 6">
            <a:extLst>
              <a:ext uri="{FF2B5EF4-FFF2-40B4-BE49-F238E27FC236}">
                <a16:creationId xmlns:a16="http://schemas.microsoft.com/office/drawing/2014/main" id="{6F3C4517-C365-4BA4-8CA1-3023B80A96A7}"/>
              </a:ext>
            </a:extLst>
          </p:cNvPr>
          <p:cNvSpPr>
            <a:spLocks noChangeArrowheads="1"/>
          </p:cNvSpPr>
          <p:nvPr/>
        </p:nvSpPr>
        <p:spPr bwMode="auto">
          <a:xfrm>
            <a:off x="7431329" y="5620437"/>
            <a:ext cx="3697335" cy="1083579"/>
          </a:xfrm>
          <a:prstGeom prst="rect">
            <a:avLst/>
          </a:prstGeom>
          <a:solidFill>
            <a:srgbClr val="F1F1F1"/>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class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Car</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extends</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err="1">
                <a:ln>
                  <a:noFill/>
                </a:ln>
                <a:solidFill>
                  <a:srgbClr val="DD4A68"/>
                </a:solidFill>
                <a:effectLst/>
                <a:latin typeface="Consolas" panose="020B0609020204030204" pitchFamily="49" charset="0"/>
              </a:rPr>
              <a:t>React</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DD4A68"/>
                </a:solidFill>
                <a:effectLst/>
                <a:latin typeface="Consolas" panose="020B0609020204030204" pitchFamily="49" charset="0"/>
              </a:rPr>
              <a:t>Component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DD4A68"/>
                </a:solidFill>
                <a:effectLst/>
                <a:latin typeface="Consolas" panose="020B0609020204030204" pitchFamily="49" charset="0"/>
              </a:rPr>
              <a:t>constructor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77AA"/>
                </a:solidFill>
                <a:effectLst/>
                <a:latin typeface="Consolas" panose="020B0609020204030204" pitchFamily="49" charset="0"/>
              </a:rPr>
              <a:t>super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A6E3A"/>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669900"/>
                </a:solidFill>
                <a:effectLst/>
                <a:latin typeface="Consolas" panose="020B0609020204030204" pitchFamily="49" charset="0"/>
              </a:rPr>
              <a:t>"red"</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DD4A68"/>
                </a:solidFill>
                <a:effectLst/>
                <a:latin typeface="Consolas" panose="020B0609020204030204" pitchFamily="49" charset="0"/>
              </a:rPr>
              <a:t>render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0077AA"/>
                </a:solidFill>
                <a:effectLst/>
                <a:latin typeface="Consolas" panose="020B0609020204030204" pitchFamily="49" charset="0"/>
              </a:rPr>
              <a:t>return</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I am a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77AA"/>
                </a:solidFill>
                <a:effectLst/>
                <a:latin typeface="Consolas" panose="020B0609020204030204" pitchFamily="49" charset="0"/>
              </a:rPr>
              <a:t>this</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state</a:t>
            </a:r>
            <a:r>
              <a:rPr kumimoji="0" lang="en-US" altLang="en-US" sz="1000" b="0" i="0" u="none" strike="noStrike" cap="none" normalizeH="0" baseline="0" dirty="0" err="1">
                <a:ln>
                  <a:noFill/>
                </a:ln>
                <a:solidFill>
                  <a:srgbClr val="999999"/>
                </a:solidFill>
                <a:effectLst/>
                <a:latin typeface="Consolas" panose="020B0609020204030204" pitchFamily="49" charset="0"/>
              </a:rPr>
              <a:t>.</a:t>
            </a:r>
            <a:r>
              <a:rPr kumimoji="0" lang="en-US" altLang="en-US" sz="1000" b="0" i="0" u="none" strike="noStrike" cap="none" normalizeH="0" baseline="0" dirty="0" err="1">
                <a:ln>
                  <a:noFill/>
                </a:ln>
                <a:solidFill>
                  <a:srgbClr val="000000"/>
                </a:solidFill>
                <a:effectLst/>
                <a:latin typeface="Consolas" panose="020B0609020204030204" pitchFamily="49" charset="0"/>
              </a:rPr>
              <a:t>color</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Car!</a:t>
            </a:r>
            <a:r>
              <a:rPr kumimoji="0" lang="en-US" altLang="en-US" sz="1000" b="0" i="0" u="none" strike="noStrike" cap="none" normalizeH="0" baseline="0" dirty="0">
                <a:ln>
                  <a:noFill/>
                </a:ln>
                <a:solidFill>
                  <a:srgbClr val="999999"/>
                </a:solidFill>
                <a:effectLst/>
                <a:latin typeface="Consolas" panose="020B0609020204030204" pitchFamily="49" charset="0"/>
              </a:rPr>
              <a:t>&lt;/</a:t>
            </a:r>
            <a:r>
              <a:rPr kumimoji="0" lang="en-US" altLang="en-US" sz="1000" b="0" i="0" u="none" strike="noStrike" cap="none" normalizeH="0" baseline="0" dirty="0">
                <a:ln>
                  <a:noFill/>
                </a:ln>
                <a:solidFill>
                  <a:srgbClr val="990055"/>
                </a:solidFill>
                <a:effectLst/>
                <a:latin typeface="Consolas" panose="020B0609020204030204" pitchFamily="49" charset="0"/>
              </a:rPr>
              <a:t>h2</a:t>
            </a:r>
            <a:r>
              <a:rPr kumimoji="0" lang="en-US" altLang="en-US" sz="1000" b="0" i="0" u="none" strike="noStrike" cap="none" normalizeH="0" baseline="0" dirty="0">
                <a:ln>
                  <a:noFill/>
                </a:ln>
                <a:solidFill>
                  <a:srgbClr val="999999"/>
                </a:solidFill>
                <a:effectLst/>
                <a:latin typeface="Consolas" panose="020B0609020204030204" pitchFamily="49" charset="0"/>
              </a:rPr>
              <a:t>&gt;;</a:t>
            </a:r>
            <a:r>
              <a:rPr kumimoji="0" lang="en-US" altLang="en-US" sz="1000" b="0" i="0" u="none" strike="noStrike" cap="none" normalizeH="0" baseline="0" dirty="0">
                <a:ln>
                  <a:noFill/>
                </a:ln>
                <a:solidFill>
                  <a:srgbClr val="000000"/>
                </a:solidFill>
                <a:effectLst/>
                <a:latin typeface="Consolas" panose="020B0609020204030204" pitchFamily="49" charset="0"/>
              </a:rPr>
              <a:t> </a:t>
            </a: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10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999999"/>
                </a:solidFill>
                <a:effectLst/>
                <a:latin typeface="Consolas" panose="020B0609020204030204" pitchFamily="49" charset="0"/>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42688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Props</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097766" cy="1412052"/>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dirty="0"/>
              <a:t>Props are arguments passed into React components.</a:t>
            </a:r>
          </a:p>
          <a:p>
            <a:pPr>
              <a:lnSpc>
                <a:spcPct val="130000"/>
              </a:lnSpc>
              <a:spcBef>
                <a:spcPts val="0"/>
              </a:spcBef>
              <a:buFont typeface="Wingdings" panose="05000000000000000000" pitchFamily="2" charset="2"/>
              <a:buChar char="ü"/>
            </a:pPr>
            <a:r>
              <a:rPr lang="en-US" dirty="0"/>
              <a:t>Props are passed to components via HTML attributes.</a:t>
            </a:r>
          </a:p>
          <a:p>
            <a:pPr>
              <a:lnSpc>
                <a:spcPct val="130000"/>
              </a:lnSpc>
              <a:spcBef>
                <a:spcPts val="0"/>
              </a:spcBef>
              <a:buFont typeface="Wingdings" panose="05000000000000000000" pitchFamily="2" charset="2"/>
              <a:buChar char="ü"/>
            </a:pPr>
            <a:endParaRPr lang="en-GB" dirty="0"/>
          </a:p>
        </p:txBody>
      </p:sp>
      <p:sp>
        <p:nvSpPr>
          <p:cNvPr id="6" name="Rectangle 3">
            <a:extLst>
              <a:ext uri="{FF2B5EF4-FFF2-40B4-BE49-F238E27FC236}">
                <a16:creationId xmlns:a16="http://schemas.microsoft.com/office/drawing/2014/main" id="{D3A6AA8D-002B-49BC-837A-642E3456BE05}"/>
              </a:ext>
            </a:extLst>
          </p:cNvPr>
          <p:cNvSpPr>
            <a:spLocks noChangeArrowheads="1"/>
          </p:cNvSpPr>
          <p:nvPr/>
        </p:nvSpPr>
        <p:spPr bwMode="auto">
          <a:xfrm>
            <a:off x="894522" y="3045247"/>
            <a:ext cx="8641171" cy="3484237"/>
          </a:xfrm>
          <a:prstGeom prst="rect">
            <a:avLst/>
          </a:prstGeom>
          <a:solidFill>
            <a:srgbClr val="F1F1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I am a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77AA"/>
                </a:solidFill>
                <a:effectLst/>
                <a:latin typeface="Consolas" panose="020B0609020204030204" pitchFamily="49" charset="0"/>
              </a:rPr>
              <a:t>this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props</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0000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h2</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77AA"/>
                </a:solidFill>
                <a:effectLst/>
                <a:latin typeface="Consolas" panose="020B0609020204030204" pitchFamily="49" charset="0"/>
              </a:rPr>
              <a:t>class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extends</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DD4A68"/>
                </a:solidFill>
                <a:effectLst/>
                <a:latin typeface="Consolas" panose="020B0609020204030204" pitchFamily="49" charset="0"/>
              </a:rPr>
              <a:t>React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Component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0077AA"/>
                </a:solidFill>
                <a:effectLst/>
                <a:latin typeface="Consolas" panose="020B0609020204030204" pitchFamily="49" charset="0"/>
              </a:rPr>
              <a:t>return</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Who lives in my garage?</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990055"/>
                </a:solidFill>
                <a:effectLst/>
                <a:latin typeface="Consolas" panose="020B0609020204030204" pitchFamily="49" charset="0"/>
              </a:rPr>
              <a:t>h1</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DD4A68"/>
                </a:solidFill>
                <a:effectLst/>
                <a:latin typeface="Consolas" panose="020B0609020204030204" pitchFamily="49" charset="0"/>
              </a:rPr>
              <a:t>Car</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669900"/>
                </a:solidFill>
                <a:effectLst/>
                <a:latin typeface="Consolas" panose="020B0609020204030204" pitchFamily="49" charset="0"/>
              </a:rPr>
              <a:t>brand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77AA"/>
                </a:solidFill>
                <a:effectLst/>
                <a:latin typeface="Consolas" panose="020B0609020204030204" pitchFamily="49" charset="0"/>
              </a:rPr>
              <a:t>Ford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	&lt;/</a:t>
            </a:r>
            <a:r>
              <a:rPr kumimoji="0" lang="en-US" altLang="en-US" sz="1200" b="0" i="0" u="none" strike="noStrike" cap="none" normalizeH="0" baseline="0" dirty="0">
                <a:ln>
                  <a:noFill/>
                </a:ln>
                <a:solidFill>
                  <a:srgbClr val="990055"/>
                </a:solidFill>
                <a:effectLst/>
                <a:latin typeface="Consolas" panose="020B0609020204030204" pitchFamily="49" charset="0"/>
              </a:rPr>
              <a:t>div</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000000"/>
                </a:solidFill>
                <a:effectLst/>
                <a:latin typeface="Consolas" panose="020B0609020204030204" pitchFamily="49" charset="0"/>
              </a:rPr>
              <a:t>ReactDOM</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render</a:t>
            </a:r>
            <a:r>
              <a:rPr kumimoji="0" lang="en-US" altLang="en-US" sz="1200" b="0" i="0" u="none" strike="noStrike" cap="none" normalizeH="0" baseline="0" dirty="0">
                <a:ln>
                  <a:noFill/>
                </a:ln>
                <a:solidFill>
                  <a:srgbClr val="999999"/>
                </a:solidFill>
                <a:effectLst/>
                <a:latin typeface="Consolas" panose="020B0609020204030204" pitchFamily="49" charset="0"/>
              </a:rPr>
              <a:t>(&lt;</a:t>
            </a:r>
            <a:r>
              <a:rPr kumimoji="0" lang="en-US" altLang="en-US" sz="1200" b="0" i="0" u="none" strike="noStrike" cap="none" normalizeH="0" baseline="0" dirty="0">
                <a:ln>
                  <a:noFill/>
                </a:ln>
                <a:solidFill>
                  <a:srgbClr val="DD4A68"/>
                </a:solidFill>
                <a:effectLst/>
                <a:latin typeface="Consolas" panose="020B0609020204030204" pitchFamily="49" charset="0"/>
              </a:rPr>
              <a:t>Garage</a:t>
            </a:r>
            <a:r>
              <a:rPr kumimoji="0" lang="en-US" altLang="en-US" sz="1200" b="0" i="0" u="none" strike="noStrike" cap="none" normalizeH="0" baseline="0" dirty="0">
                <a:ln>
                  <a:noFill/>
                </a:ln>
                <a:solidFill>
                  <a:srgbClr val="990055"/>
                </a:solidFill>
                <a:effectLst/>
                <a:latin typeface="Consolas" panose="020B0609020204030204" pitchFamily="49" charset="0"/>
              </a:rPr>
              <a:t> </a:t>
            </a:r>
            <a:r>
              <a:rPr kumimoji="0" lang="en-US" altLang="en-US" sz="1200" b="0" i="0" u="none" strike="noStrike" cap="none" normalizeH="0" baseline="0" dirty="0">
                <a:ln>
                  <a:noFill/>
                </a:ln>
                <a:solidFill>
                  <a:srgbClr val="999999"/>
                </a:solidFill>
                <a:effectLst/>
                <a:latin typeface="Consolas" panose="020B0609020204030204" pitchFamily="49" charset="0"/>
              </a:rPr>
              <a:t>/&gt;,</a:t>
            </a:r>
            <a:r>
              <a:rPr kumimoji="0" lang="en-US" altLang="en-US" sz="1200" b="0" i="0" u="none" strike="noStrike" cap="none" normalizeH="0" baseline="0" dirty="0">
                <a:ln>
                  <a:noFill/>
                </a:ln>
                <a:solidFill>
                  <a:srgbClr val="000000"/>
                </a:solidFill>
                <a:effectLst/>
                <a:latin typeface="Consolas" panose="020B0609020204030204" pitchFamily="49" charset="0"/>
              </a:rPr>
              <a:t> </a:t>
            </a:r>
            <a:r>
              <a:rPr kumimoji="0" lang="en-US" altLang="en-US" sz="1200" b="0" i="0" u="none" strike="noStrike" cap="none" normalizeH="0" baseline="0" dirty="0" err="1">
                <a:ln>
                  <a:noFill/>
                </a:ln>
                <a:solidFill>
                  <a:srgbClr val="000000"/>
                </a:solidFill>
                <a:effectLst/>
                <a:latin typeface="Consolas" panose="020B0609020204030204" pitchFamily="49" charset="0"/>
              </a:rPr>
              <a:t>document</a:t>
            </a:r>
            <a:r>
              <a:rPr kumimoji="0" lang="en-US" altLang="en-US" sz="1200" b="0" i="0" u="none" strike="noStrike" cap="none" normalizeH="0" baseline="0" dirty="0" err="1">
                <a:ln>
                  <a:noFill/>
                </a:ln>
                <a:solidFill>
                  <a:srgbClr val="999999"/>
                </a:solidFill>
                <a:effectLst/>
                <a:latin typeface="Consolas" panose="020B0609020204030204" pitchFamily="49" charset="0"/>
              </a:rPr>
              <a:t>.</a:t>
            </a:r>
            <a:r>
              <a:rPr kumimoji="0" lang="en-US" altLang="en-US" sz="1200" b="0" i="0" u="none" strike="noStrike" cap="none" normalizeH="0" baseline="0" dirty="0" err="1">
                <a:ln>
                  <a:noFill/>
                </a:ln>
                <a:solidFill>
                  <a:srgbClr val="DD4A68"/>
                </a:solidFill>
                <a:effectLst/>
                <a:latin typeface="Consolas" panose="020B0609020204030204" pitchFamily="49" charset="0"/>
              </a:rPr>
              <a:t>getElementById</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rgbClr val="669900"/>
                </a:solidFill>
                <a:effectLst/>
                <a:latin typeface="Consolas" panose="020B0609020204030204" pitchFamily="49" charset="0"/>
              </a:rPr>
              <a:t>'root'</a:t>
            </a:r>
            <a:r>
              <a:rPr kumimoji="0" lang="en-US" altLang="en-US" sz="1200" b="0" i="0" u="none" strike="noStrike" cap="none" normalizeH="0" baseline="0" dirty="0">
                <a:ln>
                  <a:noFill/>
                </a:ln>
                <a:solidFill>
                  <a:srgbClr val="999999"/>
                </a:solidFill>
                <a:effectLst/>
                <a:latin typeface="Consolas" panose="020B0609020204030204" pitchFamily="49" charset="0"/>
              </a:rPr>
              <a:t>));</a:t>
            </a:r>
            <a:r>
              <a:rPr kumimoji="0" lang="en-US" altLang="en-US" sz="1200" b="0" i="0" u="none" strike="noStrike" cap="none" normalizeH="0" baseline="0" dirty="0">
                <a:ln>
                  <a:noFill/>
                </a:ln>
                <a:solidFill>
                  <a:schemeClr val="tx1"/>
                </a:solidFill>
                <a:effectLst/>
              </a:rPr>
              <a:t> </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46542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dirty="0">
                <a:solidFill>
                  <a:schemeClr val="tx1">
                    <a:lumMod val="65000"/>
                    <a:lumOff val="35000"/>
                  </a:schemeClr>
                </a:solidFill>
              </a:rPr>
              <a:t>Page Context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17873" y="924878"/>
            <a:ext cx="11106150" cy="1726882"/>
          </a:xfrm>
        </p:spPr>
        <p:txBody>
          <a:bodyPr>
            <a:normAutofit fontScale="92500" lnSpcReduction="20000"/>
          </a:bodyPr>
          <a:lstStyle/>
          <a:p>
            <a:pPr>
              <a:lnSpc>
                <a:spcPct val="130000"/>
              </a:lnSpc>
              <a:buFont typeface="Wingdings" panose="05000000000000000000" pitchFamily="2" charset="2"/>
              <a:buChar char="ü"/>
            </a:pPr>
            <a:r>
              <a:rPr lang="en-US" sz="1800" dirty="0">
                <a:latin typeface="Calibri" panose="020F0502020204030204" pitchFamily="34" charset="0"/>
                <a:cs typeface="Calibri" panose="020F0502020204030204" pitchFamily="34" charset="0"/>
              </a:rPr>
              <a:t>The page context provides standard definitions for common SharePoint objects that need to be shared between the client-side application, web parts, and other components. Typically, the data is fetched via REST queries when navigating to a new page, but it can also be preloaded by the web server or filled from a custom application cache.</a:t>
            </a:r>
          </a:p>
          <a:p>
            <a:pPr>
              <a:lnSpc>
                <a:spcPct val="130000"/>
              </a:lnSpc>
              <a:buFont typeface="Wingdings" panose="05000000000000000000" pitchFamily="2" charset="2"/>
              <a:buChar char="ü"/>
            </a:pPr>
            <a:r>
              <a:rPr lang="en-US" sz="1800" dirty="0">
                <a:latin typeface="Calibri" panose="020F0502020204030204" pitchFamily="34" charset="0"/>
                <a:cs typeface="Calibri" panose="020F0502020204030204" pitchFamily="34" charset="0"/>
              </a:rPr>
              <a:t>Provides access to information about current context</a:t>
            </a:r>
          </a:p>
          <a:p>
            <a:pPr>
              <a:lnSpc>
                <a:spcPct val="130000"/>
              </a:lnSpc>
              <a:buFont typeface="Wingdings" panose="05000000000000000000" pitchFamily="2" charset="2"/>
              <a:buChar char="ü"/>
            </a:pPr>
            <a:r>
              <a:rPr lang="en-US" sz="1800" dirty="0">
                <a:latin typeface="Calibri" panose="020F0502020204030204" pitchFamily="34" charset="0"/>
                <a:cs typeface="Calibri" panose="020F0502020204030204" pitchFamily="34" charset="0"/>
              </a:rPr>
              <a:t>Greatly extended version of _</a:t>
            </a:r>
            <a:r>
              <a:rPr lang="en-US" sz="1800" dirty="0" err="1">
                <a:latin typeface="Calibri" panose="020F0502020204030204" pitchFamily="34" charset="0"/>
                <a:cs typeface="Calibri" panose="020F0502020204030204" pitchFamily="34" charset="0"/>
              </a:rPr>
              <a:t>spPageContextinfo</a:t>
            </a:r>
            <a:endParaRPr lang="en-US" sz="1800" dirty="0">
              <a:latin typeface="Calibri" panose="020F0502020204030204" pitchFamily="34" charset="0"/>
              <a:cs typeface="Calibri" panose="020F0502020204030204" pitchFamily="34" charset="0"/>
            </a:endParaRPr>
          </a:p>
        </p:txBody>
      </p:sp>
      <p:graphicFrame>
        <p:nvGraphicFramePr>
          <p:cNvPr id="4" name="Table 4">
            <a:extLst>
              <a:ext uri="{FF2B5EF4-FFF2-40B4-BE49-F238E27FC236}">
                <a16:creationId xmlns:a16="http://schemas.microsoft.com/office/drawing/2014/main" id="{A5EED797-6925-4FAA-9982-41FD0AB852D1}"/>
              </a:ext>
            </a:extLst>
          </p:cNvPr>
          <p:cNvGraphicFramePr>
            <a:graphicFrameLocks noGrp="1"/>
          </p:cNvGraphicFramePr>
          <p:nvPr/>
        </p:nvGraphicFramePr>
        <p:xfrm>
          <a:off x="845722" y="2997774"/>
          <a:ext cx="11250452" cy="3450633"/>
        </p:xfrm>
        <a:graphic>
          <a:graphicData uri="http://schemas.openxmlformats.org/drawingml/2006/table">
            <a:tbl>
              <a:tblPr firstRow="1" bandRow="1">
                <a:tableStyleId>{F5AB1C69-6EDB-4FF4-983F-18BD219EF322}</a:tableStyleId>
              </a:tblPr>
              <a:tblGrid>
                <a:gridCol w="1286824">
                  <a:extLst>
                    <a:ext uri="{9D8B030D-6E8A-4147-A177-3AD203B41FA5}">
                      <a16:colId xmlns:a16="http://schemas.microsoft.com/office/drawing/2014/main" val="1875060567"/>
                    </a:ext>
                  </a:extLst>
                </a:gridCol>
                <a:gridCol w="9963628">
                  <a:extLst>
                    <a:ext uri="{9D8B030D-6E8A-4147-A177-3AD203B41FA5}">
                      <a16:colId xmlns:a16="http://schemas.microsoft.com/office/drawing/2014/main" val="1679406572"/>
                    </a:ext>
                  </a:extLst>
                </a:gridCol>
              </a:tblGrid>
              <a:tr h="310868">
                <a:tc>
                  <a:txBody>
                    <a:bodyPr/>
                    <a:lstStyle/>
                    <a:p>
                      <a:r>
                        <a:rPr lang="en-GB" sz="1400" dirty="0"/>
                        <a:t>Property</a:t>
                      </a:r>
                    </a:p>
                  </a:txBody>
                  <a:tcPr marL="93260" marR="93260" marT="46630" marB="46630"/>
                </a:tc>
                <a:tc>
                  <a:txBody>
                    <a:bodyPr/>
                    <a:lstStyle/>
                    <a:p>
                      <a:r>
                        <a:rPr lang="en-GB" sz="1400" dirty="0"/>
                        <a:t>Description</a:t>
                      </a:r>
                    </a:p>
                  </a:txBody>
                  <a:tcPr marL="93260" marR="93260" marT="46630" marB="46630"/>
                </a:tc>
                <a:extLst>
                  <a:ext uri="{0D108BD9-81ED-4DB2-BD59-A6C34878D82A}">
                    <a16:rowId xmlns:a16="http://schemas.microsoft.com/office/drawing/2014/main" val="4254411291"/>
                  </a:ext>
                </a:extLst>
              </a:tr>
              <a:tr h="310868">
                <a:tc>
                  <a:txBody>
                    <a:bodyPr/>
                    <a:lstStyle/>
                    <a:p>
                      <a:r>
                        <a:rPr lang="en-GB" sz="1400" dirty="0" err="1"/>
                        <a:t>aadInfo</a:t>
                      </a:r>
                      <a:endParaRPr lang="en-GB" sz="1400" dirty="0"/>
                    </a:p>
                  </a:txBody>
                  <a:tcPr marL="93260" marR="93260" marT="46630" marB="46630"/>
                </a:tc>
                <a:tc>
                  <a:txBody>
                    <a:bodyPr/>
                    <a:lstStyle/>
                    <a:p>
                      <a:r>
                        <a:rPr lang="en-US" sz="1400" dirty="0"/>
                        <a:t>If the current page doesn't have an associated Azure Active Directory tenant, this property will be undefined</a:t>
                      </a:r>
                      <a:endParaRPr lang="en-GB" sz="1400" dirty="0"/>
                    </a:p>
                  </a:txBody>
                  <a:tcPr marL="93260" marR="93260" marT="46630" marB="46630"/>
                </a:tc>
                <a:extLst>
                  <a:ext uri="{0D108BD9-81ED-4DB2-BD59-A6C34878D82A}">
                    <a16:rowId xmlns:a16="http://schemas.microsoft.com/office/drawing/2014/main" val="349801832"/>
                  </a:ext>
                </a:extLst>
              </a:tr>
              <a:tr h="310868">
                <a:tc>
                  <a:txBody>
                    <a:bodyPr/>
                    <a:lstStyle/>
                    <a:p>
                      <a:r>
                        <a:rPr lang="en-GB" sz="1400" dirty="0" err="1"/>
                        <a:t>cultureInfo</a:t>
                      </a:r>
                      <a:r>
                        <a:rPr lang="en-GB" sz="1400" dirty="0"/>
                        <a:t> </a:t>
                      </a:r>
                    </a:p>
                  </a:txBody>
                  <a:tcPr marL="93260" marR="93260" marT="46630" marB="46630"/>
                </a:tc>
                <a:tc>
                  <a:txBody>
                    <a:bodyPr/>
                    <a:lstStyle/>
                    <a:p>
                      <a:r>
                        <a:rPr lang="en-US" sz="1400" dirty="0"/>
                        <a:t>It provides culture info for the current user of the application</a:t>
                      </a:r>
                      <a:endParaRPr lang="en-GB" sz="1400" dirty="0"/>
                    </a:p>
                  </a:txBody>
                  <a:tcPr marL="93260" marR="93260" marT="46630" marB="46630"/>
                </a:tc>
                <a:extLst>
                  <a:ext uri="{0D108BD9-81ED-4DB2-BD59-A6C34878D82A}">
                    <a16:rowId xmlns:a16="http://schemas.microsoft.com/office/drawing/2014/main" val="3971503817"/>
                  </a:ext>
                </a:extLst>
              </a:tr>
              <a:tr h="310868">
                <a:tc>
                  <a:txBody>
                    <a:bodyPr/>
                    <a:lstStyle/>
                    <a:p>
                      <a:r>
                        <a:rPr lang="en-GB" sz="1400" dirty="0" err="1"/>
                        <a:t>isInitialized</a:t>
                      </a:r>
                      <a:endParaRPr lang="en-GB" sz="1400" dirty="0"/>
                    </a:p>
                  </a:txBody>
                  <a:tcPr marL="93260" marR="93260" marT="46630" marB="46630"/>
                </a:tc>
                <a:tc>
                  <a:txBody>
                    <a:bodyPr/>
                    <a:lstStyle/>
                    <a:p>
                      <a:r>
                        <a:rPr lang="en-US" sz="1400" dirty="0"/>
                        <a:t>Returns whether the </a:t>
                      </a:r>
                      <a:r>
                        <a:rPr lang="en-US" sz="1400" dirty="0" err="1"/>
                        <a:t>PageContext</a:t>
                      </a:r>
                      <a:r>
                        <a:rPr lang="en-US" sz="1400" dirty="0"/>
                        <a:t> has been initialized</a:t>
                      </a:r>
                      <a:endParaRPr lang="en-GB" sz="1400" dirty="0"/>
                    </a:p>
                  </a:txBody>
                  <a:tcPr marL="93260" marR="93260" marT="46630" marB="46630"/>
                </a:tc>
                <a:extLst>
                  <a:ext uri="{0D108BD9-81ED-4DB2-BD59-A6C34878D82A}">
                    <a16:rowId xmlns:a16="http://schemas.microsoft.com/office/drawing/2014/main" val="1519535802"/>
                  </a:ext>
                </a:extLst>
              </a:tr>
              <a:tr h="528475">
                <a:tc>
                  <a:txBody>
                    <a:bodyPr/>
                    <a:lstStyle/>
                    <a:p>
                      <a:r>
                        <a:rPr lang="en-GB" sz="1400" dirty="0"/>
                        <a:t>list </a:t>
                      </a:r>
                    </a:p>
                  </a:txBody>
                  <a:tcPr marL="93260" marR="93260" marT="46630" marB="46630"/>
                </a:tc>
                <a:tc>
                  <a:txBody>
                    <a:bodyPr/>
                    <a:lstStyle/>
                    <a:p>
                      <a:r>
                        <a:rPr lang="en-US" sz="1400" dirty="0"/>
                        <a:t>Contextual information for the SharePoint list that is hosting the page. If there is no list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585090561"/>
                  </a:ext>
                </a:extLst>
              </a:tr>
              <a:tr h="528475">
                <a:tc>
                  <a:txBody>
                    <a:bodyPr/>
                    <a:lstStyle/>
                    <a:p>
                      <a:r>
                        <a:rPr lang="en-GB" sz="1400" dirty="0" err="1"/>
                        <a:t>listItem</a:t>
                      </a:r>
                      <a:endParaRPr lang="en-GB" sz="1400" dirty="0"/>
                    </a:p>
                  </a:txBody>
                  <a:tcPr marL="93260" marR="93260" marT="46630" marB="46630"/>
                </a:tc>
                <a:tc>
                  <a:txBody>
                    <a:bodyPr/>
                    <a:lstStyle/>
                    <a:p>
                      <a:r>
                        <a:rPr lang="en-US" sz="1400" dirty="0"/>
                        <a:t>Contextual information for the SharePoint list item that is hosting the page. If there is no list item associated to the current page, this property will be undefined</a:t>
                      </a:r>
                      <a:endParaRPr lang="en-GB" sz="1400" dirty="0"/>
                    </a:p>
                  </a:txBody>
                  <a:tcPr marL="93260" marR="93260" marT="46630" marB="46630"/>
                </a:tc>
                <a:extLst>
                  <a:ext uri="{0D108BD9-81ED-4DB2-BD59-A6C34878D82A}">
                    <a16:rowId xmlns:a16="http://schemas.microsoft.com/office/drawing/2014/main" val="1232888212"/>
                  </a:ext>
                </a:extLst>
              </a:tr>
              <a:tr h="310868">
                <a:tc>
                  <a:txBody>
                    <a:bodyPr/>
                    <a:lstStyle/>
                    <a:p>
                      <a:r>
                        <a:rPr lang="en-GB" sz="1400" dirty="0"/>
                        <a:t>site </a:t>
                      </a:r>
                    </a:p>
                  </a:txBody>
                  <a:tcPr marL="93260" marR="93260" marT="46630" marB="46630"/>
                </a:tc>
                <a:tc>
                  <a:txBody>
                    <a:bodyPr/>
                    <a:lstStyle/>
                    <a:p>
                      <a:r>
                        <a:rPr lang="en-US" sz="1400" dirty="0"/>
                        <a:t>Contextual information for the SharePoint site collection ("</a:t>
                      </a:r>
                      <a:r>
                        <a:rPr lang="en-US" sz="1400" dirty="0" err="1"/>
                        <a:t>SPSite</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3543160718"/>
                  </a:ext>
                </a:extLst>
              </a:tr>
              <a:tr h="528475">
                <a:tc>
                  <a:txBody>
                    <a:bodyPr/>
                    <a:lstStyle/>
                    <a:p>
                      <a:r>
                        <a:rPr lang="en-GB" sz="1400" dirty="0"/>
                        <a:t>user </a:t>
                      </a:r>
                    </a:p>
                  </a:txBody>
                  <a:tcPr marL="93260" marR="93260" marT="46630" marB="46630"/>
                </a:tc>
                <a:tc>
                  <a:txBody>
                    <a:bodyPr/>
                    <a:lstStyle/>
                    <a:p>
                      <a:r>
                        <a:rPr lang="en-US" sz="1400" dirty="0"/>
                        <a:t>It provides contextual information for the SharePoint user that is accessing the page. This class is primarily used with the </a:t>
                      </a:r>
                      <a:r>
                        <a:rPr lang="en-US" sz="1400" dirty="0" err="1"/>
                        <a:t>PageContext</a:t>
                      </a:r>
                      <a:r>
                        <a:rPr lang="en-US" sz="1400" dirty="0"/>
                        <a:t> class.</a:t>
                      </a:r>
                      <a:endParaRPr lang="en-GB" sz="1400" dirty="0"/>
                    </a:p>
                  </a:txBody>
                  <a:tcPr marL="93260" marR="93260" marT="46630" marB="46630"/>
                </a:tc>
                <a:extLst>
                  <a:ext uri="{0D108BD9-81ED-4DB2-BD59-A6C34878D82A}">
                    <a16:rowId xmlns:a16="http://schemas.microsoft.com/office/drawing/2014/main" val="877286227"/>
                  </a:ext>
                </a:extLst>
              </a:tr>
              <a:tr h="310868">
                <a:tc>
                  <a:txBody>
                    <a:bodyPr/>
                    <a:lstStyle/>
                    <a:p>
                      <a:r>
                        <a:rPr lang="en-GB" sz="1400" dirty="0"/>
                        <a:t>web</a:t>
                      </a:r>
                    </a:p>
                  </a:txBody>
                  <a:tcPr marL="93260" marR="93260" marT="46630" marB="46630"/>
                </a:tc>
                <a:tc>
                  <a:txBody>
                    <a:bodyPr/>
                    <a:lstStyle/>
                    <a:p>
                      <a:r>
                        <a:rPr lang="en-US" sz="1400" dirty="0"/>
                        <a:t>Contextual information for the SharePoint site ("</a:t>
                      </a:r>
                      <a:r>
                        <a:rPr lang="en-US" sz="1400" dirty="0" err="1"/>
                        <a:t>SPWeb</a:t>
                      </a:r>
                      <a:r>
                        <a:rPr lang="en-US" sz="1400" dirty="0"/>
                        <a:t>") that is hosting the page.</a:t>
                      </a:r>
                      <a:endParaRPr lang="en-GB" sz="1400" dirty="0"/>
                    </a:p>
                  </a:txBody>
                  <a:tcPr marL="93260" marR="93260" marT="46630" marB="46630"/>
                </a:tc>
                <a:extLst>
                  <a:ext uri="{0D108BD9-81ED-4DB2-BD59-A6C34878D82A}">
                    <a16:rowId xmlns:a16="http://schemas.microsoft.com/office/drawing/2014/main" val="2505515223"/>
                  </a:ext>
                </a:extLst>
              </a:tr>
            </a:tbl>
          </a:graphicData>
        </a:graphic>
      </p:graphicFrame>
    </p:spTree>
    <p:extLst>
      <p:ext uri="{BB962C8B-B14F-4D97-AF65-F5344CB8AC3E}">
        <p14:creationId xmlns:p14="http://schemas.microsoft.com/office/powerpoint/2010/main" val="2320245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State</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9807035" cy="3820937"/>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GB" dirty="0"/>
              <a:t>Built in Objects</a:t>
            </a:r>
          </a:p>
          <a:p>
            <a:pPr>
              <a:lnSpc>
                <a:spcPct val="130000"/>
              </a:lnSpc>
              <a:spcBef>
                <a:spcPts val="0"/>
              </a:spcBef>
              <a:buFont typeface="Wingdings" panose="05000000000000000000" pitchFamily="2" charset="2"/>
              <a:buChar char="ü"/>
            </a:pPr>
            <a:r>
              <a:rPr lang="en-GB" dirty="0"/>
              <a:t>Exclusive for each component</a:t>
            </a:r>
          </a:p>
          <a:p>
            <a:pPr>
              <a:lnSpc>
                <a:spcPct val="130000"/>
              </a:lnSpc>
              <a:spcBef>
                <a:spcPts val="0"/>
              </a:spcBef>
              <a:buFont typeface="Wingdings" panose="05000000000000000000" pitchFamily="2" charset="2"/>
              <a:buChar char="ü"/>
            </a:pPr>
            <a:r>
              <a:rPr lang="en-GB" dirty="0"/>
              <a:t>Allows react components to change the output over time</a:t>
            </a:r>
          </a:p>
          <a:p>
            <a:pPr>
              <a:lnSpc>
                <a:spcPct val="130000"/>
              </a:lnSpc>
              <a:spcBef>
                <a:spcPts val="0"/>
              </a:spcBef>
              <a:buFont typeface="Wingdings" panose="05000000000000000000" pitchFamily="2" charset="2"/>
              <a:buChar char="ü"/>
            </a:pPr>
            <a:r>
              <a:rPr lang="en-GB" dirty="0"/>
              <a:t>Triggers the Components to re-enter</a:t>
            </a:r>
          </a:p>
          <a:p>
            <a:pPr>
              <a:lnSpc>
                <a:spcPct val="130000"/>
              </a:lnSpc>
              <a:spcBef>
                <a:spcPts val="0"/>
              </a:spcBef>
              <a:buFont typeface="Wingdings" panose="05000000000000000000" pitchFamily="2" charset="2"/>
              <a:buChar char="ü"/>
            </a:pPr>
            <a:r>
              <a:rPr lang="en-US" dirty="0"/>
              <a:t>When the state object changes, the component re-renders.</a:t>
            </a:r>
            <a:endParaRPr lang="en-GB" dirty="0"/>
          </a:p>
        </p:txBody>
      </p:sp>
    </p:spTree>
    <p:extLst>
      <p:ext uri="{BB962C8B-B14F-4D97-AF65-F5344CB8AC3E}">
        <p14:creationId xmlns:p14="http://schemas.microsoft.com/office/powerpoint/2010/main" val="4678535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Where to initialize or </a:t>
            </a:r>
            <a:r>
              <a:rPr lang="en-GB" sz="4000" dirty="0"/>
              <a:t>c</a:t>
            </a:r>
            <a:r>
              <a:rPr lang="en-GB" dirty="0"/>
              <a:t>reating </a:t>
            </a:r>
            <a:r>
              <a:rPr lang="en-US" sz="4000" dirty="0"/>
              <a:t>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89848" y="1690803"/>
            <a:ext cx="2808918" cy="3252642"/>
          </a:xfrm>
          <a:prstGeom prst="round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constructor(props) {</a:t>
            </a:r>
          </a:p>
          <a:p>
            <a:r>
              <a:rPr lang="en-US" dirty="0"/>
              <a:t>    super(props);</a:t>
            </a:r>
          </a:p>
          <a:p>
            <a:r>
              <a:rPr lang="en-US" dirty="0"/>
              <a:t>    </a:t>
            </a:r>
            <a:r>
              <a:rPr lang="en-US" dirty="0" err="1"/>
              <a:t>this.state</a:t>
            </a:r>
            <a:r>
              <a:rPr lang="en-US" dirty="0"/>
              <a:t> = {</a:t>
            </a:r>
          </a:p>
          <a:p>
            <a:r>
              <a:rPr lang="en-US" dirty="0"/>
              <a:t>      brand: "Ford",</a:t>
            </a:r>
          </a:p>
          <a:p>
            <a:r>
              <a:rPr lang="en-US" dirty="0"/>
              <a:t>      model: "Mustang",</a:t>
            </a:r>
          </a:p>
          <a:p>
            <a:r>
              <a:rPr lang="en-US" dirty="0"/>
              <a:t>      color: "red",</a:t>
            </a:r>
          </a:p>
          <a:p>
            <a:r>
              <a:rPr lang="en-US" dirty="0"/>
              <a:t>      year: 1964</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6" idx="3"/>
            <a:endCxn id="9" idx="1"/>
          </p:cNvCxnSpPr>
          <p:nvPr/>
        </p:nvCxnSpPr>
        <p:spPr>
          <a:xfrm flipV="1">
            <a:off x="5049078" y="3317124"/>
            <a:ext cx="2140770" cy="1"/>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0CAFA93-8732-47D6-8DD1-8E341A0ED02B}"/>
              </a:ext>
            </a:extLst>
          </p:cNvPr>
          <p:cNvSpPr/>
          <p:nvPr/>
        </p:nvSpPr>
        <p:spPr>
          <a:xfrm>
            <a:off x="487701" y="908453"/>
            <a:ext cx="4561377" cy="369332"/>
          </a:xfrm>
          <a:prstGeom prst="rect">
            <a:avLst/>
          </a:prstGeom>
        </p:spPr>
        <p:txBody>
          <a:bodyPr wrap="none">
            <a:spAutoFit/>
          </a:bodyPr>
          <a:lstStyle/>
          <a:p>
            <a:r>
              <a:rPr lang="en-GB" i="1" dirty="0"/>
              <a:t>The state object is initialized in the constructor</a:t>
            </a:r>
          </a:p>
        </p:txBody>
      </p:sp>
    </p:spTree>
    <p:extLst>
      <p:ext uri="{BB962C8B-B14F-4D97-AF65-F5344CB8AC3E}">
        <p14:creationId xmlns:p14="http://schemas.microsoft.com/office/powerpoint/2010/main" val="3526191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Rendering to the state object</a:t>
            </a:r>
          </a:p>
        </p:txBody>
      </p:sp>
      <p:sp>
        <p:nvSpPr>
          <p:cNvPr id="3" name="TextBox 2">
            <a:extLst>
              <a:ext uri="{FF2B5EF4-FFF2-40B4-BE49-F238E27FC236}">
                <a16:creationId xmlns:a16="http://schemas.microsoft.com/office/drawing/2014/main" id="{EDD48C56-D8F8-4A66-A67A-0C0F76FEF8E7}"/>
              </a:ext>
            </a:extLst>
          </p:cNvPr>
          <p:cNvSpPr txBox="1"/>
          <p:nvPr/>
        </p:nvSpPr>
        <p:spPr>
          <a:xfrm>
            <a:off x="2557823" y="182952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354956" y="2323330"/>
            <a:ext cx="3968335" cy="403274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render() {</a:t>
            </a:r>
          </a:p>
          <a:p>
            <a:r>
              <a:rPr lang="en-US" dirty="0"/>
              <a:t>    return (</a:t>
            </a:r>
          </a:p>
          <a:p>
            <a:r>
              <a:rPr lang="en-US" dirty="0"/>
              <a:t>      &lt;div&gt;</a:t>
            </a:r>
          </a:p>
          <a:p>
            <a:r>
              <a:rPr lang="en-US" dirty="0"/>
              <a:t>        &lt;h1&gt;My {</a:t>
            </a:r>
            <a:r>
              <a:rPr lang="en-US" dirty="0" err="1"/>
              <a:t>this.state.brand</a:t>
            </a:r>
            <a:r>
              <a:rPr lang="en-US" dirty="0"/>
              <a:t>}&lt;/h1&gt;</a:t>
            </a:r>
          </a:p>
          <a:p>
            <a:r>
              <a:rPr lang="en-US" dirty="0"/>
              <a:t>        &lt;p&gt;</a:t>
            </a:r>
          </a:p>
          <a:p>
            <a:r>
              <a:rPr lang="en-US" dirty="0"/>
              <a:t>          It is a {</a:t>
            </a:r>
            <a:r>
              <a:rPr lang="en-US" dirty="0" err="1"/>
              <a:t>this.state.color</a:t>
            </a:r>
            <a:r>
              <a:rPr lang="en-US" dirty="0"/>
              <a:t>}</a:t>
            </a:r>
          </a:p>
          <a:p>
            <a:r>
              <a:rPr lang="en-US" dirty="0"/>
              <a:t>          {</a:t>
            </a:r>
            <a:r>
              <a:rPr lang="en-US" dirty="0" err="1"/>
              <a:t>this.state.model</a:t>
            </a:r>
            <a:r>
              <a:rPr lang="en-US" dirty="0"/>
              <a:t>}</a:t>
            </a:r>
          </a:p>
          <a:p>
            <a:r>
              <a:rPr lang="en-US" dirty="0"/>
              <a:t>          from {</a:t>
            </a:r>
            <a:r>
              <a:rPr lang="en-US" dirty="0" err="1"/>
              <a:t>this.state.year</a:t>
            </a:r>
            <a:r>
              <a:rPr lang="en-US" dirty="0"/>
              <a:t>}.</a:t>
            </a:r>
          </a:p>
          <a:p>
            <a:r>
              <a:rPr lang="en-US" dirty="0"/>
              <a:t>        &lt;/p&gt;</a:t>
            </a:r>
          </a:p>
          <a:p>
            <a:r>
              <a:rPr lang="en-US" dirty="0"/>
              <a:t>      &lt;/div&gt;</a:t>
            </a:r>
          </a:p>
          <a:p>
            <a:r>
              <a:rPr lang="en-US" dirty="0"/>
              <a:t>    );</a:t>
            </a:r>
          </a:p>
          <a:p>
            <a:r>
              <a:rPr lang="en-US" dirty="0"/>
              <a:t>  }</a:t>
            </a:r>
            <a:endParaRPr lang="en-GB"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339701"/>
            <a:ext cx="2305878" cy="1279513"/>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0581B9B4-5CC0-4A63-A880-670C1E0AE7F4}"/>
              </a:ext>
            </a:extLst>
          </p:cNvPr>
          <p:cNvSpPr/>
          <p:nvPr/>
        </p:nvSpPr>
        <p:spPr>
          <a:xfrm>
            <a:off x="431236" y="939679"/>
            <a:ext cx="9736493" cy="369332"/>
          </a:xfrm>
          <a:prstGeom prst="rect">
            <a:avLst/>
          </a:prstGeom>
        </p:spPr>
        <p:txBody>
          <a:bodyPr wrap="square">
            <a:spAutoFit/>
          </a:bodyPr>
          <a:lstStyle/>
          <a:p>
            <a:r>
              <a:rPr lang="en-GB" i="1" dirty="0"/>
              <a:t>Refer to the state object anywhere in the component by using the </a:t>
            </a:r>
            <a:r>
              <a:rPr lang="en-GB" i="1" dirty="0" err="1"/>
              <a:t>this.state.propertyname</a:t>
            </a:r>
            <a:r>
              <a:rPr lang="en-GB" i="1" dirty="0"/>
              <a:t> syntax</a:t>
            </a:r>
          </a:p>
        </p:txBody>
      </p:sp>
    </p:spTree>
    <p:extLst>
      <p:ext uri="{BB962C8B-B14F-4D97-AF65-F5344CB8AC3E}">
        <p14:creationId xmlns:p14="http://schemas.microsoft.com/office/powerpoint/2010/main" val="2005036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Changing the state</a:t>
            </a:r>
          </a:p>
        </p:txBody>
      </p:sp>
      <p:sp>
        <p:nvSpPr>
          <p:cNvPr id="3" name="TextBox 2">
            <a:extLst>
              <a:ext uri="{FF2B5EF4-FFF2-40B4-BE49-F238E27FC236}">
                <a16:creationId xmlns:a16="http://schemas.microsoft.com/office/drawing/2014/main" id="{EDD48C56-D8F8-4A66-A67A-0C0F76FEF8E7}"/>
              </a:ext>
            </a:extLst>
          </p:cNvPr>
          <p:cNvSpPr txBox="1"/>
          <p:nvPr/>
        </p:nvSpPr>
        <p:spPr>
          <a:xfrm>
            <a:off x="2488249" y="2042367"/>
            <a:ext cx="1434239" cy="400110"/>
          </a:xfrm>
          <a:prstGeom prst="rect">
            <a:avLst/>
          </a:prstGeom>
          <a:noFill/>
        </p:spPr>
        <p:txBody>
          <a:bodyPr wrap="none" rtlCol="0">
            <a:spAutoFit/>
          </a:bodyPr>
          <a:lstStyle/>
          <a:p>
            <a:r>
              <a:rPr lang="en-GB" sz="2000" b="1" dirty="0"/>
              <a:t>Component</a:t>
            </a:r>
          </a:p>
        </p:txBody>
      </p:sp>
      <p:sp>
        <p:nvSpPr>
          <p:cNvPr id="5" name="Rectangle 4">
            <a:extLst>
              <a:ext uri="{FF2B5EF4-FFF2-40B4-BE49-F238E27FC236}">
                <a16:creationId xmlns:a16="http://schemas.microsoft.com/office/drawing/2014/main" id="{E740C5EF-EA3A-4B75-91ED-D589586BE3C4}"/>
              </a:ext>
            </a:extLst>
          </p:cNvPr>
          <p:cNvSpPr/>
          <p:nvPr/>
        </p:nvSpPr>
        <p:spPr>
          <a:xfrm>
            <a:off x="1113183" y="2596658"/>
            <a:ext cx="4323521" cy="4032742"/>
          </a:xfrm>
          <a:prstGeom prst="rect">
            <a:avLst/>
          </a:prstGeom>
          <a:solidFill>
            <a:schemeClr val="accent6">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A5D45AD4-F0AA-459E-BF09-09B48DD74792}"/>
              </a:ext>
            </a:extLst>
          </p:cNvPr>
          <p:cNvSpPr/>
          <p:nvPr/>
        </p:nvSpPr>
        <p:spPr>
          <a:xfrm>
            <a:off x="1361661" y="2896711"/>
            <a:ext cx="3687417" cy="840827"/>
          </a:xfrm>
          <a:prstGeom prst="roundRect">
            <a:avLst/>
          </a:prstGeom>
          <a:solidFill>
            <a:schemeClr val="accent4">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Constructor</a:t>
            </a:r>
          </a:p>
        </p:txBody>
      </p:sp>
      <p:sp>
        <p:nvSpPr>
          <p:cNvPr id="7" name="Rectangle: Rounded Corners 6">
            <a:extLst>
              <a:ext uri="{FF2B5EF4-FFF2-40B4-BE49-F238E27FC236}">
                <a16:creationId xmlns:a16="http://schemas.microsoft.com/office/drawing/2014/main" id="{8DC0C2E9-50D0-442C-933F-07F74997366D}"/>
              </a:ext>
            </a:extLst>
          </p:cNvPr>
          <p:cNvSpPr/>
          <p:nvPr/>
        </p:nvSpPr>
        <p:spPr>
          <a:xfrm>
            <a:off x="1361661" y="3813231"/>
            <a:ext cx="3687417" cy="840827"/>
          </a:xfrm>
          <a:prstGeom prst="roundRect">
            <a:avLst/>
          </a:prstGeom>
          <a:solidFill>
            <a:schemeClr val="accent5">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Functions</a:t>
            </a:r>
          </a:p>
        </p:txBody>
      </p:sp>
      <p:sp>
        <p:nvSpPr>
          <p:cNvPr id="8" name="Rectangle: Rounded Corners 7">
            <a:extLst>
              <a:ext uri="{FF2B5EF4-FFF2-40B4-BE49-F238E27FC236}">
                <a16:creationId xmlns:a16="http://schemas.microsoft.com/office/drawing/2014/main" id="{CCEDC179-8D70-4E27-9341-15F55B9B9C90}"/>
              </a:ext>
            </a:extLst>
          </p:cNvPr>
          <p:cNvSpPr/>
          <p:nvPr/>
        </p:nvSpPr>
        <p:spPr>
          <a:xfrm>
            <a:off x="1361661" y="4729751"/>
            <a:ext cx="3687417" cy="1778925"/>
          </a:xfrm>
          <a:prstGeom prst="roundRect">
            <a:avLst/>
          </a:prstGeom>
          <a:solidFill>
            <a:schemeClr val="accent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Render()</a:t>
            </a:r>
          </a:p>
          <a:p>
            <a:r>
              <a:rPr lang="en-GB" sz="2000" dirty="0"/>
              <a:t>{</a:t>
            </a:r>
          </a:p>
          <a:p>
            <a:r>
              <a:rPr lang="en-GB" sz="2000" dirty="0"/>
              <a:t>   return &lt;div&gt;&lt;div&gt;;</a:t>
            </a:r>
            <a:br>
              <a:rPr lang="en-GB" sz="2000" dirty="0"/>
            </a:br>
            <a:r>
              <a:rPr lang="en-GB" sz="2000" dirty="0"/>
              <a:t>}</a:t>
            </a:r>
          </a:p>
        </p:txBody>
      </p:sp>
      <p:sp>
        <p:nvSpPr>
          <p:cNvPr id="9" name="Rectangle: Rounded Corners 8">
            <a:extLst>
              <a:ext uri="{FF2B5EF4-FFF2-40B4-BE49-F238E27FC236}">
                <a16:creationId xmlns:a16="http://schemas.microsoft.com/office/drawing/2014/main" id="{D816C62E-8F1E-4A3F-BDE6-ECA3CFC70412}"/>
              </a:ext>
            </a:extLst>
          </p:cNvPr>
          <p:cNvSpPr/>
          <p:nvPr/>
        </p:nvSpPr>
        <p:spPr>
          <a:xfrm>
            <a:off x="7174819" y="1601086"/>
            <a:ext cx="4830418" cy="526511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a:p>
            <a:r>
              <a:rPr lang="en-US" sz="1600" dirty="0" err="1">
                <a:solidFill>
                  <a:schemeClr val="accent6">
                    <a:lumMod val="75000"/>
                  </a:schemeClr>
                </a:solidFill>
                <a:highlight>
                  <a:srgbClr val="FFFF00"/>
                </a:highlight>
              </a:rPr>
              <a:t>changeColor</a:t>
            </a:r>
            <a:r>
              <a:rPr lang="en-US" sz="1600" dirty="0">
                <a:solidFill>
                  <a:schemeClr val="accent6">
                    <a:lumMod val="75000"/>
                  </a:schemeClr>
                </a:solidFill>
                <a:highlight>
                  <a:srgbClr val="FFFF00"/>
                </a:highlight>
              </a:rPr>
              <a:t> = () =&gt; {</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this.setState</a:t>
            </a:r>
            <a:r>
              <a:rPr lang="en-US" sz="1600" dirty="0">
                <a:solidFill>
                  <a:schemeClr val="accent6">
                    <a:lumMod val="75000"/>
                  </a:schemeClr>
                </a:solidFill>
                <a:highlight>
                  <a:srgbClr val="FFFF00"/>
                </a:highlight>
              </a:rPr>
              <a:t>({color: "blue"});</a:t>
            </a:r>
          </a:p>
          <a:p>
            <a:r>
              <a:rPr lang="en-US" sz="1600" dirty="0">
                <a:solidFill>
                  <a:schemeClr val="accent6">
                    <a:lumMod val="75000"/>
                  </a:schemeClr>
                </a:solidFill>
                <a:highlight>
                  <a:srgbClr val="FFFF00"/>
                </a:highlight>
              </a:rPr>
              <a:t>  }</a:t>
            </a:r>
          </a:p>
          <a:p>
            <a:r>
              <a:rPr lang="en-US" sz="1600" dirty="0"/>
              <a:t>render() {</a:t>
            </a:r>
          </a:p>
          <a:p>
            <a:r>
              <a:rPr lang="en-US" sz="1600" dirty="0"/>
              <a:t>    return (</a:t>
            </a:r>
          </a:p>
          <a:p>
            <a:r>
              <a:rPr lang="en-US" sz="1600" dirty="0"/>
              <a:t>      &lt;div&gt;</a:t>
            </a:r>
          </a:p>
          <a:p>
            <a:r>
              <a:rPr lang="en-US" sz="1600" dirty="0"/>
              <a:t>        &lt;h1&gt;</a:t>
            </a:r>
            <a:r>
              <a:rPr lang="en-US" sz="1600" dirty="0">
                <a:solidFill>
                  <a:schemeClr val="bg1"/>
                </a:solidFill>
              </a:rPr>
              <a:t>My</a:t>
            </a:r>
            <a:r>
              <a:rPr lang="en-US" sz="1600" dirty="0"/>
              <a:t> {</a:t>
            </a:r>
            <a:r>
              <a:rPr lang="en-US" sz="1600" dirty="0" err="1"/>
              <a:t>this.state.brand</a:t>
            </a:r>
            <a:r>
              <a:rPr lang="en-US" sz="1600" dirty="0"/>
              <a:t>}&lt;/h1&gt;</a:t>
            </a:r>
          </a:p>
          <a:p>
            <a:r>
              <a:rPr lang="en-US" sz="1600" dirty="0"/>
              <a:t>        &lt;p&gt;</a:t>
            </a:r>
          </a:p>
          <a:p>
            <a:r>
              <a:rPr lang="en-US" sz="1600" dirty="0"/>
              <a:t>          It is a {</a:t>
            </a:r>
            <a:r>
              <a:rPr lang="en-US" sz="1600" dirty="0" err="1"/>
              <a:t>this.state.color</a:t>
            </a:r>
            <a:r>
              <a:rPr lang="en-US" sz="1600" dirty="0"/>
              <a:t>}</a:t>
            </a:r>
          </a:p>
          <a:p>
            <a:r>
              <a:rPr lang="en-US" sz="1600" dirty="0"/>
              <a:t>          {</a:t>
            </a:r>
            <a:r>
              <a:rPr lang="en-US" sz="1600" dirty="0" err="1"/>
              <a:t>this.state.model</a:t>
            </a:r>
            <a:r>
              <a:rPr lang="en-US" sz="1600" dirty="0"/>
              <a:t>}</a:t>
            </a:r>
          </a:p>
          <a:p>
            <a:r>
              <a:rPr lang="en-US" sz="1600" dirty="0"/>
              <a:t>          from {</a:t>
            </a:r>
            <a:r>
              <a:rPr lang="en-US" sz="1600" dirty="0" err="1"/>
              <a:t>this.state.year</a:t>
            </a:r>
            <a:r>
              <a:rPr lang="en-US" sz="1600" dirty="0"/>
              <a:t>}.</a:t>
            </a:r>
          </a:p>
          <a:p>
            <a:r>
              <a:rPr lang="en-US" sz="1600" dirty="0"/>
              <a:t>        &lt;/p&gt;</a:t>
            </a:r>
          </a:p>
          <a:p>
            <a:r>
              <a:rPr lang="en-US" sz="1600" dirty="0">
                <a:solidFill>
                  <a:schemeClr val="accent6">
                    <a:lumMod val="75000"/>
                  </a:schemeClr>
                </a:solidFill>
                <a:highlight>
                  <a:srgbClr val="FFFF00"/>
                </a:highlight>
              </a:rPr>
              <a:t>&lt;button</a:t>
            </a:r>
          </a:p>
          <a:p>
            <a:r>
              <a:rPr lang="en-US" sz="1600" dirty="0">
                <a:solidFill>
                  <a:schemeClr val="accent6">
                    <a:lumMod val="75000"/>
                  </a:schemeClr>
                </a:solidFill>
                <a:highlight>
                  <a:srgbClr val="FFFF00"/>
                </a:highlight>
              </a:rPr>
              <a:t>          type="button"</a:t>
            </a:r>
          </a:p>
          <a:p>
            <a:r>
              <a:rPr lang="en-US" sz="1600" dirty="0">
                <a:solidFill>
                  <a:schemeClr val="accent6">
                    <a:lumMod val="75000"/>
                  </a:schemeClr>
                </a:solidFill>
                <a:highlight>
                  <a:srgbClr val="FFFF00"/>
                </a:highlight>
              </a:rPr>
              <a:t>          </a:t>
            </a:r>
            <a:r>
              <a:rPr lang="en-US" sz="1600" dirty="0" err="1">
                <a:solidFill>
                  <a:schemeClr val="accent6">
                    <a:lumMod val="75000"/>
                  </a:schemeClr>
                </a:solidFill>
                <a:highlight>
                  <a:srgbClr val="FFFF00"/>
                </a:highlight>
              </a:rPr>
              <a:t>onClick</a:t>
            </a:r>
            <a:r>
              <a:rPr lang="en-US" sz="1600" dirty="0">
                <a:solidFill>
                  <a:schemeClr val="accent6">
                    <a:lumMod val="75000"/>
                  </a:schemeClr>
                </a:solidFill>
                <a:highlight>
                  <a:srgbClr val="FFFF00"/>
                </a:highlight>
              </a:rPr>
              <a:t>={</a:t>
            </a:r>
            <a:r>
              <a:rPr lang="en-US" sz="1600" dirty="0" err="1">
                <a:solidFill>
                  <a:schemeClr val="accent6">
                    <a:lumMod val="75000"/>
                  </a:schemeClr>
                </a:solidFill>
                <a:highlight>
                  <a:srgbClr val="FFFF00"/>
                </a:highlight>
              </a:rPr>
              <a:t>this.changeColor</a:t>
            </a:r>
            <a:r>
              <a:rPr lang="en-US" sz="1600" dirty="0">
                <a:solidFill>
                  <a:schemeClr val="accent6">
                    <a:lumMod val="75000"/>
                  </a:schemeClr>
                </a:solidFill>
                <a:highlight>
                  <a:srgbClr val="FFFF00"/>
                </a:highlight>
              </a:rPr>
              <a:t>}</a:t>
            </a:r>
          </a:p>
          <a:p>
            <a:r>
              <a:rPr lang="en-US" sz="1600" dirty="0">
                <a:solidFill>
                  <a:schemeClr val="accent6">
                    <a:lumMod val="75000"/>
                  </a:schemeClr>
                </a:solidFill>
                <a:highlight>
                  <a:srgbClr val="FFFF00"/>
                </a:highlight>
              </a:rPr>
              <a:t>        &gt;Change color&lt;/button&gt;</a:t>
            </a:r>
          </a:p>
          <a:p>
            <a:r>
              <a:rPr lang="en-US" sz="1600" dirty="0"/>
              <a:t>      &lt;/div&gt;</a:t>
            </a:r>
          </a:p>
          <a:p>
            <a:r>
              <a:rPr lang="en-US" sz="1600" dirty="0"/>
              <a:t>    );</a:t>
            </a:r>
          </a:p>
          <a:p>
            <a:r>
              <a:rPr lang="en-US" sz="1600" dirty="0"/>
              <a:t>  }</a:t>
            </a:r>
            <a:endParaRPr lang="en-GB" sz="1600" dirty="0"/>
          </a:p>
        </p:txBody>
      </p:sp>
      <p:cxnSp>
        <p:nvCxnSpPr>
          <p:cNvPr id="11" name="Straight Arrow Connector 10">
            <a:extLst>
              <a:ext uri="{FF2B5EF4-FFF2-40B4-BE49-F238E27FC236}">
                <a16:creationId xmlns:a16="http://schemas.microsoft.com/office/drawing/2014/main" id="{B70009D5-0702-472F-B2F4-ED846768B33F}"/>
              </a:ext>
            </a:extLst>
          </p:cNvPr>
          <p:cNvCxnSpPr>
            <a:cxnSpLocks/>
            <a:stCxn id="8" idx="3"/>
            <a:endCxn id="9" idx="1"/>
          </p:cNvCxnSpPr>
          <p:nvPr/>
        </p:nvCxnSpPr>
        <p:spPr>
          <a:xfrm flipV="1">
            <a:off x="5049078" y="4233644"/>
            <a:ext cx="2125741" cy="1385570"/>
          </a:xfrm>
          <a:prstGeom prst="straightConnector1">
            <a:avLst/>
          </a:prstGeom>
          <a:ln w="38100">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53EE3FD-F0D9-4BC0-92C0-D98C72D855BB}"/>
              </a:ext>
            </a:extLst>
          </p:cNvPr>
          <p:cNvSpPr/>
          <p:nvPr/>
        </p:nvSpPr>
        <p:spPr>
          <a:xfrm>
            <a:off x="431237" y="742040"/>
            <a:ext cx="11654746" cy="1200329"/>
          </a:xfrm>
          <a:prstGeom prst="rect">
            <a:avLst/>
          </a:prstGeom>
        </p:spPr>
        <p:txBody>
          <a:bodyPr wrap="square">
            <a:spAutoFit/>
          </a:bodyPr>
          <a:lstStyle/>
          <a:p>
            <a:r>
              <a:rPr lang="en-GB" dirty="0"/>
              <a:t>To change a value in the state object, use the </a:t>
            </a:r>
            <a:r>
              <a:rPr lang="en-GB" dirty="0" err="1"/>
              <a:t>this.setState</a:t>
            </a:r>
            <a:r>
              <a:rPr lang="en-GB" dirty="0"/>
              <a:t>() method.</a:t>
            </a:r>
          </a:p>
          <a:p>
            <a:endParaRPr lang="en-GB" dirty="0"/>
          </a:p>
          <a:p>
            <a:r>
              <a:rPr lang="en-GB" dirty="0"/>
              <a:t>When a value in the state object changes, the component will re-render, meaning that the output will change according to the new value(s)</a:t>
            </a:r>
          </a:p>
        </p:txBody>
      </p:sp>
    </p:spTree>
    <p:extLst>
      <p:ext uri="{BB962C8B-B14F-4D97-AF65-F5344CB8AC3E}">
        <p14:creationId xmlns:p14="http://schemas.microsoft.com/office/powerpoint/2010/main" val="3415574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Virtual DOM</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0"/>
            <a:ext cx="7550852" cy="4138990"/>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1800" b="1" dirty="0"/>
              <a:t>What is DOM? (actual DOM)</a:t>
            </a:r>
          </a:p>
          <a:p>
            <a:pPr marL="0" indent="0">
              <a:lnSpc>
                <a:spcPct val="130000"/>
              </a:lnSpc>
              <a:spcBef>
                <a:spcPts val="0"/>
              </a:spcBef>
              <a:buNone/>
            </a:pPr>
            <a:r>
              <a:rPr lang="en-GB" sz="1800" dirty="0"/>
              <a:t>Document object model, it represent HTML element logical tree Structure</a:t>
            </a:r>
          </a:p>
          <a:p>
            <a:pPr marL="0" indent="0">
              <a:lnSpc>
                <a:spcPct val="130000"/>
              </a:lnSpc>
              <a:spcBef>
                <a:spcPts val="0"/>
              </a:spcBef>
              <a:buNone/>
            </a:pPr>
            <a:endParaRPr lang="en-GB" sz="1800" dirty="0"/>
          </a:p>
          <a:p>
            <a:pPr marL="0" indent="0">
              <a:lnSpc>
                <a:spcPct val="130000"/>
              </a:lnSpc>
              <a:spcBef>
                <a:spcPts val="0"/>
              </a:spcBef>
              <a:buNone/>
            </a:pPr>
            <a:r>
              <a:rPr lang="en-GB" sz="1800" b="1" dirty="0"/>
              <a:t>What is </a:t>
            </a:r>
            <a:r>
              <a:rPr lang="en-GB" sz="1800" b="1" dirty="0">
                <a:solidFill>
                  <a:srgbClr val="FF0000"/>
                </a:solidFill>
              </a:rPr>
              <a:t>Virtual</a:t>
            </a:r>
            <a:r>
              <a:rPr lang="en-GB" sz="1800" b="1" dirty="0"/>
              <a:t> DOM?</a:t>
            </a:r>
          </a:p>
          <a:p>
            <a:pPr marL="0" indent="0">
              <a:lnSpc>
                <a:spcPct val="130000"/>
              </a:lnSpc>
              <a:spcBef>
                <a:spcPts val="0"/>
              </a:spcBef>
              <a:buNone/>
            </a:pPr>
            <a:r>
              <a:rPr lang="en-US" sz="1800" dirty="0"/>
              <a:t>React uses virtual DOM to enhance its performance. It uses the observable to detect state and prop changes. React uses an efficient diff algorithm to compare the versions of virtual DOM. It then makes sure that batched updates are sent to the real DOM for repainting or re-rendering of the UI.</a:t>
            </a:r>
          </a:p>
          <a:p>
            <a:pPr marL="0" indent="0">
              <a:lnSpc>
                <a:spcPct val="130000"/>
              </a:lnSpc>
              <a:spcBef>
                <a:spcPts val="0"/>
              </a:spcBef>
              <a:buNone/>
            </a:pPr>
            <a:endParaRPr lang="en-US" sz="1800" dirty="0"/>
          </a:p>
          <a:p>
            <a:pPr marL="0" indent="0">
              <a:lnSpc>
                <a:spcPct val="130000"/>
              </a:lnSpc>
              <a:spcBef>
                <a:spcPts val="0"/>
              </a:spcBef>
              <a:buNone/>
            </a:pPr>
            <a:r>
              <a:rPr lang="en-US" sz="1800" dirty="0"/>
              <a:t>Like the actual </a:t>
            </a:r>
            <a:r>
              <a:rPr lang="en-US" sz="1800" b="1" dirty="0"/>
              <a:t>DOM, the Virtual DOM is a node tree that lists elements</a:t>
            </a:r>
            <a:r>
              <a:rPr lang="en-US" sz="1800" dirty="0"/>
              <a:t> and their attributes and content as objects and properties. </a:t>
            </a:r>
            <a:r>
              <a:rPr lang="en-US" sz="1800" dirty="0" err="1"/>
              <a:t>React's</a:t>
            </a:r>
            <a:r>
              <a:rPr lang="en-US" sz="1800" dirty="0"/>
              <a:t> render() method creates a </a:t>
            </a:r>
            <a:r>
              <a:rPr lang="en-US" sz="1800" b="1" dirty="0"/>
              <a:t>node tree from React components and updates this tree</a:t>
            </a:r>
            <a:r>
              <a:rPr lang="en-US" sz="1800" dirty="0"/>
              <a:t> in response to mutations in the data model, caused by actions.</a:t>
            </a:r>
            <a:endParaRPr lang="en-GB" sz="1800" dirty="0"/>
          </a:p>
        </p:txBody>
      </p:sp>
      <p:pic>
        <p:nvPicPr>
          <p:cNvPr id="5124" name="Picture 4">
            <a:extLst>
              <a:ext uri="{FF2B5EF4-FFF2-40B4-BE49-F238E27FC236}">
                <a16:creationId xmlns:a16="http://schemas.microsoft.com/office/drawing/2014/main" id="{B9D35CE2-49A0-43A6-8381-8F570F951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1558" y="1136469"/>
            <a:ext cx="4194917" cy="4342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248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029129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Tree>
    <p:extLst>
      <p:ext uri="{BB962C8B-B14F-4D97-AF65-F5344CB8AC3E}">
        <p14:creationId xmlns:p14="http://schemas.microsoft.com/office/powerpoint/2010/main" val="3337047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BEDF541-88DA-4AA4-A10F-94CBC3F30DF5}"/>
              </a:ext>
            </a:extLst>
          </p:cNvPr>
          <p:cNvGrpSpPr/>
          <p:nvPr/>
        </p:nvGrpSpPr>
        <p:grpSpPr>
          <a:xfrm>
            <a:off x="261042" y="1217502"/>
            <a:ext cx="5600700" cy="5206491"/>
            <a:chOff x="12564" y="1217502"/>
            <a:chExt cx="5600700" cy="5206491"/>
          </a:xfrm>
        </p:grpSpPr>
        <p:sp>
          <p:nvSpPr>
            <p:cNvPr id="5" name="Rectangle: Rounded Corners 4">
              <a:extLst>
                <a:ext uri="{FF2B5EF4-FFF2-40B4-BE49-F238E27FC236}">
                  <a16:creationId xmlns:a16="http://schemas.microsoft.com/office/drawing/2014/main" id="{245A7315-B98C-4729-BB5F-22BD3EF97294}"/>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55EA7D9-5C85-46A4-A934-C6A3350BFC47}"/>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6ED225DD-2418-4C1F-A1C9-865F146D4D7C}"/>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E2CAAE03-32B8-49BA-AC12-6F9109CCEB65}"/>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AB02E9C2-496A-4452-BC27-4C00E8A8F1CB}"/>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Rounded Corners 17">
              <a:extLst>
                <a:ext uri="{FF2B5EF4-FFF2-40B4-BE49-F238E27FC236}">
                  <a16:creationId xmlns:a16="http://schemas.microsoft.com/office/drawing/2014/main" id="{4CC33B0E-7298-4C40-BFDB-B140316E554C}"/>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155CD58F-DCED-4A3C-95DD-6982F606CD9A}"/>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4ACADF86-B115-4254-90BD-3F45236C17F3}"/>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5B4D8059-80FC-4A42-8034-D5DE0C7A6BCE}"/>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F2648CBC-9FD5-4AEB-8FBE-6F0EDDB8093F}"/>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07ED252-ED24-45AB-8CC2-282B69C37D3A}"/>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Arrow Connector 27">
              <a:extLst>
                <a:ext uri="{FF2B5EF4-FFF2-40B4-BE49-F238E27FC236}">
                  <a16:creationId xmlns:a16="http://schemas.microsoft.com/office/drawing/2014/main" id="{81AEB170-B7E6-4861-A7A0-93B137D23012}"/>
                </a:ext>
              </a:extLst>
            </p:cNvPr>
            <p:cNvCxnSpPr>
              <a:stCxn id="5" idx="2"/>
              <a:endCxn id="8"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BB4057C-C96B-45EB-B8E4-C6FD7D10A737}"/>
                </a:ext>
              </a:extLst>
            </p:cNvPr>
            <p:cNvCxnSpPr>
              <a:stCxn id="5" idx="2"/>
              <a:endCxn id="7"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E668CAA-B00A-419C-BFE4-F637420FF299}"/>
                </a:ext>
              </a:extLst>
            </p:cNvPr>
            <p:cNvCxnSpPr>
              <a:stCxn id="5" idx="2"/>
              <a:endCxn id="21"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586518-4D2E-4CDD-83FD-C361167CAEC3}"/>
                </a:ext>
              </a:extLst>
            </p:cNvPr>
            <p:cNvCxnSpPr>
              <a:stCxn id="21" idx="2"/>
              <a:endCxn id="20"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E1D5E6C-4A2F-4B04-84CD-61239B42C5E2}"/>
                </a:ext>
              </a:extLst>
            </p:cNvPr>
            <p:cNvCxnSpPr>
              <a:stCxn id="8" idx="2"/>
              <a:endCxn id="23"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A2B30A8-7F94-499E-A750-3636B99D7941}"/>
                </a:ext>
              </a:extLst>
            </p:cNvPr>
            <p:cNvCxnSpPr>
              <a:stCxn id="8" idx="2"/>
              <a:endCxn id="22"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22901B3-23C7-4DD0-95A7-8D2EFD73462D}"/>
                </a:ext>
              </a:extLst>
            </p:cNvPr>
            <p:cNvCxnSpPr>
              <a:stCxn id="7" idx="2"/>
              <a:endCxn id="6"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02A7514-1E62-48C7-AB09-42B47E43D2F4}"/>
                </a:ext>
              </a:extLst>
            </p:cNvPr>
            <p:cNvCxnSpPr>
              <a:stCxn id="23" idx="2"/>
              <a:endCxn id="19"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CBB0A1F-5C48-404C-9574-FC3AF68C833A}"/>
                </a:ext>
              </a:extLst>
            </p:cNvPr>
            <p:cNvCxnSpPr>
              <a:stCxn id="22" idx="2"/>
              <a:endCxn id="17"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A66310A-81C1-4F00-8E9B-0CBD742B128A}"/>
                </a:ext>
              </a:extLst>
            </p:cNvPr>
            <p:cNvCxnSpPr>
              <a:stCxn id="6" idx="2"/>
              <a:endCxn id="18"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2B9BD496-2468-4097-A737-FB045451A4F4}"/>
              </a:ext>
            </a:extLst>
          </p:cNvPr>
          <p:cNvGrpSpPr/>
          <p:nvPr/>
        </p:nvGrpSpPr>
        <p:grpSpPr>
          <a:xfrm>
            <a:off x="6522354" y="1113989"/>
            <a:ext cx="5600700" cy="5206491"/>
            <a:chOff x="12564" y="1217502"/>
            <a:chExt cx="5600700" cy="5206491"/>
          </a:xfrm>
        </p:grpSpPr>
        <p:sp>
          <p:nvSpPr>
            <p:cNvPr id="51" name="Rectangle: Rounded Corners 50">
              <a:extLst>
                <a:ext uri="{FF2B5EF4-FFF2-40B4-BE49-F238E27FC236}">
                  <a16:creationId xmlns:a16="http://schemas.microsoft.com/office/drawing/2014/main" id="{A9E5C442-F658-4132-AFC5-9E2371C07D4C}"/>
                </a:ext>
              </a:extLst>
            </p:cNvPr>
            <p:cNvSpPr/>
            <p:nvPr/>
          </p:nvSpPr>
          <p:spPr>
            <a:xfrm>
              <a:off x="2289311" y="1217502"/>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Rounded Corners 51">
              <a:extLst>
                <a:ext uri="{FF2B5EF4-FFF2-40B4-BE49-F238E27FC236}">
                  <a16:creationId xmlns:a16="http://schemas.microsoft.com/office/drawing/2014/main" id="{CD0EB794-4B6A-4780-91AB-2DF6E06B9260}"/>
                </a:ext>
              </a:extLst>
            </p:cNvPr>
            <p:cNvSpPr/>
            <p:nvPr/>
          </p:nvSpPr>
          <p:spPr>
            <a:xfrm>
              <a:off x="4559717"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35D9040C-D5DA-4391-92AC-44BC0216E06F}"/>
                </a:ext>
              </a:extLst>
            </p:cNvPr>
            <p:cNvSpPr/>
            <p:nvPr/>
          </p:nvSpPr>
          <p:spPr>
            <a:xfrm>
              <a:off x="3806344" y="2713384"/>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8C74223F-4687-49C2-B6C8-2CFB537F61FC}"/>
                </a:ext>
              </a:extLst>
            </p:cNvPr>
            <p:cNvSpPr/>
            <p:nvPr/>
          </p:nvSpPr>
          <p:spPr>
            <a:xfrm>
              <a:off x="2289312"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CBE67D52-3BE9-429B-B590-A0B59E532CED}"/>
                </a:ext>
              </a:extLst>
            </p:cNvPr>
            <p:cNvSpPr/>
            <p:nvPr/>
          </p:nvSpPr>
          <p:spPr>
            <a:xfrm>
              <a:off x="2845558" y="569346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Rounded Corners 55">
              <a:extLst>
                <a:ext uri="{FF2B5EF4-FFF2-40B4-BE49-F238E27FC236}">
                  <a16:creationId xmlns:a16="http://schemas.microsoft.com/office/drawing/2014/main" id="{4DA34AE9-5A85-41B5-B8D5-57F0F2AA49C7}"/>
                </a:ext>
              </a:extLst>
            </p:cNvPr>
            <p:cNvSpPr/>
            <p:nvPr/>
          </p:nvSpPr>
          <p:spPr>
            <a:xfrm>
              <a:off x="4559717" y="5698435"/>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Rounded Corners 56">
              <a:extLst>
                <a:ext uri="{FF2B5EF4-FFF2-40B4-BE49-F238E27FC236}">
                  <a16:creationId xmlns:a16="http://schemas.microsoft.com/office/drawing/2014/main" id="{3FB2468C-F5DA-4896-9C9A-48C1F72F4D57}"/>
                </a:ext>
              </a:extLst>
            </p:cNvPr>
            <p:cNvSpPr/>
            <p:nvPr/>
          </p:nvSpPr>
          <p:spPr>
            <a:xfrm>
              <a:off x="1430342" y="5698436"/>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Rounded Corners 57">
              <a:extLst>
                <a:ext uri="{FF2B5EF4-FFF2-40B4-BE49-F238E27FC236}">
                  <a16:creationId xmlns:a16="http://schemas.microsoft.com/office/drawing/2014/main" id="{6FE7CF79-7E70-47B9-9377-BDE07FCE3B31}"/>
                </a:ext>
              </a:extLst>
            </p:cNvPr>
            <p:cNvSpPr/>
            <p:nvPr/>
          </p:nvSpPr>
          <p:spPr>
            <a:xfrm>
              <a:off x="12564"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A257AEC3-79A6-4E11-8F13-10AA8C008AF4}"/>
                </a:ext>
              </a:extLst>
            </p:cNvPr>
            <p:cNvSpPr/>
            <p:nvPr/>
          </p:nvSpPr>
          <p:spPr>
            <a:xfrm>
              <a:off x="659295" y="2686878"/>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7679F9F6-5838-4087-A8E6-6C9C48EBF3AA}"/>
                </a:ext>
              </a:extLst>
            </p:cNvPr>
            <p:cNvSpPr/>
            <p:nvPr/>
          </p:nvSpPr>
          <p:spPr>
            <a:xfrm>
              <a:off x="2845558" y="4022036"/>
              <a:ext cx="1053547" cy="725557"/>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DBEABAE0-5C36-43D6-B2EB-1A6DEBDC8369}"/>
                </a:ext>
              </a:extLst>
            </p:cNvPr>
            <p:cNvSpPr/>
            <p:nvPr/>
          </p:nvSpPr>
          <p:spPr>
            <a:xfrm>
              <a:off x="1431030" y="4030320"/>
              <a:ext cx="1053547" cy="725557"/>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Arrow Connector 61">
              <a:extLst>
                <a:ext uri="{FF2B5EF4-FFF2-40B4-BE49-F238E27FC236}">
                  <a16:creationId xmlns:a16="http://schemas.microsoft.com/office/drawing/2014/main" id="{3417C82C-69BB-4573-868F-E33784192D71}"/>
                </a:ext>
              </a:extLst>
            </p:cNvPr>
            <p:cNvCxnSpPr>
              <a:stCxn id="51" idx="2"/>
              <a:endCxn id="54" idx="0"/>
            </p:cNvCxnSpPr>
            <p:nvPr/>
          </p:nvCxnSpPr>
          <p:spPr>
            <a:xfrm>
              <a:off x="2816085" y="1943059"/>
              <a:ext cx="1"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DC42265-A048-4A50-A187-976E29F04C88}"/>
                </a:ext>
              </a:extLst>
            </p:cNvPr>
            <p:cNvCxnSpPr>
              <a:stCxn id="51" idx="2"/>
              <a:endCxn id="53" idx="0"/>
            </p:cNvCxnSpPr>
            <p:nvPr/>
          </p:nvCxnSpPr>
          <p:spPr>
            <a:xfrm>
              <a:off x="2816085" y="1943059"/>
              <a:ext cx="1517033" cy="770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F30436A-8E45-4809-9CB4-D83DDBC392EC}"/>
                </a:ext>
              </a:extLst>
            </p:cNvPr>
            <p:cNvCxnSpPr>
              <a:stCxn id="51" idx="2"/>
              <a:endCxn id="59" idx="0"/>
            </p:cNvCxnSpPr>
            <p:nvPr/>
          </p:nvCxnSpPr>
          <p:spPr>
            <a:xfrm flipH="1">
              <a:off x="1186069" y="1943059"/>
              <a:ext cx="1630016" cy="743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D28409C-27C0-41F3-AD35-4FE0AA122B70}"/>
                </a:ext>
              </a:extLst>
            </p:cNvPr>
            <p:cNvCxnSpPr>
              <a:stCxn id="59" idx="2"/>
              <a:endCxn id="58" idx="0"/>
            </p:cNvCxnSpPr>
            <p:nvPr/>
          </p:nvCxnSpPr>
          <p:spPr>
            <a:xfrm flipH="1">
              <a:off x="539338" y="3412435"/>
              <a:ext cx="646731"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F2DE296-FC4A-4220-84E8-3E047FD5EFAD}"/>
                </a:ext>
              </a:extLst>
            </p:cNvPr>
            <p:cNvCxnSpPr>
              <a:stCxn id="54" idx="2"/>
              <a:endCxn id="61" idx="0"/>
            </p:cNvCxnSpPr>
            <p:nvPr/>
          </p:nvCxnSpPr>
          <p:spPr>
            <a:xfrm flipH="1">
              <a:off x="1957804" y="3412435"/>
              <a:ext cx="858282" cy="617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76A7644-D2AC-44D6-B1D7-D3F79EE8721B}"/>
                </a:ext>
              </a:extLst>
            </p:cNvPr>
            <p:cNvCxnSpPr>
              <a:stCxn id="54" idx="2"/>
              <a:endCxn id="60" idx="0"/>
            </p:cNvCxnSpPr>
            <p:nvPr/>
          </p:nvCxnSpPr>
          <p:spPr>
            <a:xfrm>
              <a:off x="2816086" y="3412435"/>
              <a:ext cx="556246" cy="609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CD65F9A-7DC4-49AB-B67E-D38811ED953B}"/>
                </a:ext>
              </a:extLst>
            </p:cNvPr>
            <p:cNvCxnSpPr>
              <a:stCxn id="53" idx="2"/>
              <a:endCxn id="52" idx="0"/>
            </p:cNvCxnSpPr>
            <p:nvPr/>
          </p:nvCxnSpPr>
          <p:spPr>
            <a:xfrm>
              <a:off x="4333118" y="3438941"/>
              <a:ext cx="753373" cy="58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51A09D3-594F-4836-939C-541B62AD9322}"/>
                </a:ext>
              </a:extLst>
            </p:cNvPr>
            <p:cNvCxnSpPr>
              <a:stCxn id="61" idx="2"/>
              <a:endCxn id="57" idx="0"/>
            </p:cNvCxnSpPr>
            <p:nvPr/>
          </p:nvCxnSpPr>
          <p:spPr>
            <a:xfrm flipH="1">
              <a:off x="1957116" y="4755877"/>
              <a:ext cx="688" cy="942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23A65A8-6337-40E8-9D41-BA7F8D243D49}"/>
                </a:ext>
              </a:extLst>
            </p:cNvPr>
            <p:cNvCxnSpPr>
              <a:stCxn id="60" idx="2"/>
              <a:endCxn id="55" idx="0"/>
            </p:cNvCxnSpPr>
            <p:nvPr/>
          </p:nvCxnSpPr>
          <p:spPr>
            <a:xfrm>
              <a:off x="3372332" y="4747593"/>
              <a:ext cx="0" cy="945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053971-6AAB-44A4-91F0-893702A647A1}"/>
                </a:ext>
              </a:extLst>
            </p:cNvPr>
            <p:cNvCxnSpPr>
              <a:stCxn id="52" idx="2"/>
              <a:endCxn id="56" idx="0"/>
            </p:cNvCxnSpPr>
            <p:nvPr/>
          </p:nvCxnSpPr>
          <p:spPr>
            <a:xfrm>
              <a:off x="5086491" y="4747593"/>
              <a:ext cx="0" cy="950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9DDDFCE3-1576-4D3F-97C5-00F3218C6020}"/>
              </a:ext>
            </a:extLst>
          </p:cNvPr>
          <p:cNvSpPr txBox="1"/>
          <p:nvPr/>
        </p:nvSpPr>
        <p:spPr>
          <a:xfrm>
            <a:off x="2537789" y="506896"/>
            <a:ext cx="688009" cy="369332"/>
          </a:xfrm>
          <a:prstGeom prst="rect">
            <a:avLst/>
          </a:prstGeom>
          <a:noFill/>
        </p:spPr>
        <p:txBody>
          <a:bodyPr wrap="none" rtlCol="0">
            <a:spAutoFit/>
          </a:bodyPr>
          <a:lstStyle/>
          <a:p>
            <a:r>
              <a:rPr lang="en-GB" b="1" dirty="0"/>
              <a:t>DOM</a:t>
            </a:r>
          </a:p>
        </p:txBody>
      </p:sp>
      <p:sp>
        <p:nvSpPr>
          <p:cNvPr id="73" name="TextBox 72">
            <a:extLst>
              <a:ext uri="{FF2B5EF4-FFF2-40B4-BE49-F238E27FC236}">
                <a16:creationId xmlns:a16="http://schemas.microsoft.com/office/drawing/2014/main" id="{02FAC3C1-C526-42CC-981F-C32CA9627997}"/>
              </a:ext>
            </a:extLst>
          </p:cNvPr>
          <p:cNvSpPr txBox="1"/>
          <p:nvPr/>
        </p:nvSpPr>
        <p:spPr>
          <a:xfrm>
            <a:off x="8571207" y="511880"/>
            <a:ext cx="1388522" cy="369332"/>
          </a:xfrm>
          <a:prstGeom prst="rect">
            <a:avLst/>
          </a:prstGeom>
          <a:noFill/>
        </p:spPr>
        <p:txBody>
          <a:bodyPr wrap="none" rtlCol="0">
            <a:spAutoFit/>
          </a:bodyPr>
          <a:lstStyle/>
          <a:p>
            <a:r>
              <a:rPr lang="en-GB" b="1" dirty="0"/>
              <a:t>Virtual DOM</a:t>
            </a:r>
          </a:p>
        </p:txBody>
      </p:sp>
      <p:sp>
        <p:nvSpPr>
          <p:cNvPr id="2" name="TextBox 1">
            <a:extLst>
              <a:ext uri="{FF2B5EF4-FFF2-40B4-BE49-F238E27FC236}">
                <a16:creationId xmlns:a16="http://schemas.microsoft.com/office/drawing/2014/main" id="{1185F01C-4CC6-4CB8-AF09-35648A3E6BC3}"/>
              </a:ext>
            </a:extLst>
          </p:cNvPr>
          <p:cNvSpPr txBox="1"/>
          <p:nvPr/>
        </p:nvSpPr>
        <p:spPr>
          <a:xfrm>
            <a:off x="5861742" y="1739348"/>
            <a:ext cx="822661" cy="369332"/>
          </a:xfrm>
          <a:prstGeom prst="rect">
            <a:avLst/>
          </a:prstGeom>
          <a:noFill/>
        </p:spPr>
        <p:txBody>
          <a:bodyPr wrap="none" rtlCol="0">
            <a:spAutoFit/>
          </a:bodyPr>
          <a:lstStyle/>
          <a:p>
            <a:r>
              <a:rPr lang="en-GB" b="1" dirty="0"/>
              <a:t>Diffing</a:t>
            </a:r>
          </a:p>
        </p:txBody>
      </p:sp>
      <p:cxnSp>
        <p:nvCxnSpPr>
          <p:cNvPr id="4" name="Straight Connector 3">
            <a:extLst>
              <a:ext uri="{FF2B5EF4-FFF2-40B4-BE49-F238E27FC236}">
                <a16:creationId xmlns:a16="http://schemas.microsoft.com/office/drawing/2014/main" id="{44D8510B-1143-4A39-ABBD-D302F58D7222}"/>
              </a:ext>
            </a:extLst>
          </p:cNvPr>
          <p:cNvCxnSpPr>
            <a:stCxn id="2" idx="2"/>
          </p:cNvCxnSpPr>
          <p:nvPr/>
        </p:nvCxnSpPr>
        <p:spPr>
          <a:xfrm flipH="1">
            <a:off x="6218237" y="2108680"/>
            <a:ext cx="54836" cy="4310343"/>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997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Components are dynamic</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19"/>
            <a:ext cx="9498922" cy="4735337"/>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GB" sz="2400" b="1" dirty="0"/>
              <a:t>Properties</a:t>
            </a:r>
          </a:p>
          <a:p>
            <a:pPr lvl="1">
              <a:lnSpc>
                <a:spcPct val="130000"/>
              </a:lnSpc>
              <a:spcBef>
                <a:spcPts val="0"/>
              </a:spcBef>
              <a:buFont typeface="Wingdings" panose="05000000000000000000" pitchFamily="2" charset="2"/>
              <a:buChar char="ü"/>
            </a:pPr>
            <a:r>
              <a:rPr lang="en-GB" sz="1800" dirty="0"/>
              <a:t>Public settings on components</a:t>
            </a:r>
          </a:p>
          <a:p>
            <a:pPr lvl="2">
              <a:lnSpc>
                <a:spcPct val="130000"/>
              </a:lnSpc>
              <a:spcBef>
                <a:spcPts val="0"/>
              </a:spcBef>
              <a:buFont typeface="Wingdings" panose="05000000000000000000" pitchFamily="2" charset="2"/>
              <a:buChar char="ü"/>
            </a:pPr>
            <a:r>
              <a:rPr lang="en-GB" sz="1100" dirty="0"/>
              <a:t>Similar to HTML element attributes</a:t>
            </a:r>
          </a:p>
          <a:p>
            <a:pPr lvl="1">
              <a:lnSpc>
                <a:spcPct val="130000"/>
              </a:lnSpc>
              <a:spcBef>
                <a:spcPts val="0"/>
              </a:spcBef>
              <a:buFont typeface="Wingdings" panose="05000000000000000000" pitchFamily="2" charset="2"/>
              <a:buChar char="ü"/>
            </a:pPr>
            <a:r>
              <a:rPr lang="en-GB" sz="1800" dirty="0"/>
              <a:t>Use to provide values into components</a:t>
            </a:r>
          </a:p>
          <a:p>
            <a:pPr lvl="1">
              <a:lnSpc>
                <a:spcPct val="130000"/>
              </a:lnSpc>
              <a:spcBef>
                <a:spcPts val="0"/>
              </a:spcBef>
              <a:buFont typeface="Wingdings" panose="05000000000000000000" pitchFamily="2" charset="2"/>
              <a:buChar char="ü"/>
            </a:pPr>
            <a:r>
              <a:rPr lang="en-GB" sz="1800" dirty="0"/>
              <a:t>Use to publish events to consumers</a:t>
            </a:r>
          </a:p>
          <a:p>
            <a:pPr lvl="1">
              <a:lnSpc>
                <a:spcPct val="130000"/>
              </a:lnSpc>
              <a:spcBef>
                <a:spcPts val="0"/>
              </a:spcBef>
              <a:buFont typeface="Wingdings" panose="05000000000000000000" pitchFamily="2" charset="2"/>
              <a:buChar char="ü"/>
            </a:pPr>
            <a:r>
              <a:rPr lang="en-GB" sz="1800" dirty="0"/>
              <a:t>Defined on the component via Typescript interfaces</a:t>
            </a:r>
          </a:p>
          <a:p>
            <a:pPr lvl="1">
              <a:lnSpc>
                <a:spcPct val="130000"/>
              </a:lnSpc>
              <a:spcBef>
                <a:spcPts val="0"/>
              </a:spcBef>
              <a:buFont typeface="Wingdings" panose="05000000000000000000" pitchFamily="2" charset="2"/>
              <a:buChar char="ü"/>
            </a:pPr>
            <a:endParaRPr lang="en-GB" sz="1392" dirty="0"/>
          </a:p>
          <a:p>
            <a:pPr marL="0" indent="0">
              <a:lnSpc>
                <a:spcPct val="130000"/>
              </a:lnSpc>
              <a:spcBef>
                <a:spcPts val="0"/>
              </a:spcBef>
              <a:buNone/>
            </a:pPr>
            <a:r>
              <a:rPr lang="en-GB" sz="2400" b="1" dirty="0"/>
              <a:t>State</a:t>
            </a:r>
          </a:p>
          <a:p>
            <a:pPr lvl="1">
              <a:lnSpc>
                <a:spcPct val="130000"/>
              </a:lnSpc>
              <a:spcBef>
                <a:spcPts val="0"/>
              </a:spcBef>
              <a:buFont typeface="Wingdings" panose="05000000000000000000" pitchFamily="2" charset="2"/>
              <a:buChar char="ü"/>
            </a:pPr>
            <a:r>
              <a:rPr lang="en-GB" sz="1600" dirty="0"/>
              <a:t>State object of a component is a special property bag</a:t>
            </a:r>
          </a:p>
          <a:p>
            <a:pPr lvl="1">
              <a:lnSpc>
                <a:spcPct val="130000"/>
              </a:lnSpc>
              <a:spcBef>
                <a:spcPts val="0"/>
              </a:spcBef>
              <a:buFont typeface="Wingdings" panose="05000000000000000000" pitchFamily="2" charset="2"/>
              <a:buChar char="ü"/>
            </a:pPr>
            <a:r>
              <a:rPr lang="en-GB" sz="1600" dirty="0"/>
              <a:t>React detects when the state changes &amp; triggers a (re)render  of the component</a:t>
            </a:r>
          </a:p>
          <a:p>
            <a:pPr lvl="1">
              <a:lnSpc>
                <a:spcPct val="130000"/>
              </a:lnSpc>
              <a:spcBef>
                <a:spcPts val="0"/>
              </a:spcBef>
              <a:buFont typeface="Wingdings" panose="05000000000000000000" pitchFamily="2" charset="2"/>
              <a:buChar char="ü"/>
            </a:pPr>
            <a:r>
              <a:rPr lang="en-GB" sz="1600" dirty="0"/>
              <a:t>Change the state using the components </a:t>
            </a:r>
            <a:r>
              <a:rPr lang="en-GB" sz="1600" b="1" i="1" dirty="0" err="1"/>
              <a:t>setState</a:t>
            </a:r>
            <a:r>
              <a:rPr lang="en-GB" sz="1600" b="1" i="1" dirty="0"/>
              <a:t>() </a:t>
            </a:r>
            <a:r>
              <a:rPr lang="en-GB" sz="1600" dirty="0"/>
              <a:t>method</a:t>
            </a:r>
          </a:p>
          <a:p>
            <a:pPr lvl="1">
              <a:lnSpc>
                <a:spcPct val="130000"/>
              </a:lnSpc>
              <a:spcBef>
                <a:spcPts val="0"/>
              </a:spcBef>
              <a:buFont typeface="Wingdings" panose="05000000000000000000" pitchFamily="2" charset="2"/>
              <a:buChar char="ü"/>
            </a:pPr>
            <a:r>
              <a:rPr lang="en-GB" sz="1600" dirty="0"/>
              <a:t>Defined on the components via Typescript interfaces</a:t>
            </a:r>
          </a:p>
        </p:txBody>
      </p:sp>
    </p:spTree>
    <p:extLst>
      <p:ext uri="{BB962C8B-B14F-4D97-AF65-F5344CB8AC3E}">
        <p14:creationId xmlns:p14="http://schemas.microsoft.com/office/powerpoint/2010/main" val="1466109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React Components life Cycle</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884583"/>
            <a:ext cx="5688576" cy="5921900"/>
          </a:xfrm>
          <a:prstGeom prst="rect">
            <a:avLst/>
          </a:prstGeom>
        </p:spPr>
        <p:txBody>
          <a:bodyPr>
            <a:no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1400" dirty="0"/>
              <a:t>Each component has several “lifecycle methods” that you can override to run code at particular times in the process. You can use this lifecycle methods.</a:t>
            </a:r>
          </a:p>
          <a:p>
            <a:pPr marL="0" indent="0">
              <a:lnSpc>
                <a:spcPct val="130000"/>
              </a:lnSpc>
              <a:spcBef>
                <a:spcPts val="0"/>
              </a:spcBef>
              <a:buNone/>
            </a:pPr>
            <a:endParaRPr lang="en-US" sz="1400" dirty="0"/>
          </a:p>
          <a:p>
            <a:pPr marL="0" indent="0">
              <a:lnSpc>
                <a:spcPct val="130000"/>
              </a:lnSpc>
              <a:spcBef>
                <a:spcPts val="0"/>
              </a:spcBef>
              <a:buNone/>
            </a:pPr>
            <a:r>
              <a:rPr lang="en-US" sz="1400" b="1" dirty="0"/>
              <a:t>Mounting</a:t>
            </a:r>
          </a:p>
          <a:p>
            <a:pPr marL="0" indent="0">
              <a:lnSpc>
                <a:spcPct val="130000"/>
              </a:lnSpc>
              <a:spcBef>
                <a:spcPts val="0"/>
              </a:spcBef>
              <a:buNone/>
            </a:pPr>
            <a:r>
              <a:rPr lang="en-US" sz="1400" dirty="0"/>
              <a:t>These methods are called in the following order when an instance of a component is being created and inserted into the DOM:</a:t>
            </a:r>
          </a:p>
          <a:p>
            <a:pPr marL="0" indent="0">
              <a:lnSpc>
                <a:spcPct val="130000"/>
              </a:lnSpc>
              <a:spcBef>
                <a:spcPts val="0"/>
              </a:spcBef>
              <a:buNone/>
            </a:pPr>
            <a:endParaRPr lang="en-US" sz="1400" dirty="0"/>
          </a:p>
          <a:p>
            <a:pPr>
              <a:lnSpc>
                <a:spcPct val="130000"/>
              </a:lnSpc>
              <a:spcBef>
                <a:spcPts val="0"/>
              </a:spcBef>
              <a:buFont typeface="Wingdings" panose="05000000000000000000" pitchFamily="2" charset="2"/>
              <a:buChar char="ü"/>
            </a:pPr>
            <a:r>
              <a:rPr lang="en-US" sz="1400" dirty="0"/>
              <a:t>constructor()</a:t>
            </a:r>
          </a:p>
          <a:p>
            <a:pPr>
              <a:lnSpc>
                <a:spcPct val="130000"/>
              </a:lnSpc>
              <a:spcBef>
                <a:spcPts val="0"/>
              </a:spcBef>
              <a:buFont typeface="Wingdings" panose="05000000000000000000" pitchFamily="2" charset="2"/>
              <a:buChar char="ü"/>
            </a:pPr>
            <a:r>
              <a:rPr lang="en-US" sz="1400" dirty="0"/>
              <a:t>render()</a:t>
            </a:r>
          </a:p>
          <a:p>
            <a:pPr>
              <a:lnSpc>
                <a:spcPct val="130000"/>
              </a:lnSpc>
              <a:spcBef>
                <a:spcPts val="0"/>
              </a:spcBef>
              <a:buFont typeface="Wingdings" panose="05000000000000000000" pitchFamily="2" charset="2"/>
              <a:buChar char="ü"/>
            </a:pPr>
            <a:r>
              <a:rPr lang="en-US" sz="1400" dirty="0" err="1"/>
              <a:t>componentDidMount</a:t>
            </a:r>
            <a:r>
              <a:rPr lang="en-US" sz="1400" dirty="0"/>
              <a:t>()</a:t>
            </a:r>
          </a:p>
          <a:p>
            <a:pPr>
              <a:lnSpc>
                <a:spcPct val="130000"/>
              </a:lnSpc>
              <a:spcBef>
                <a:spcPts val="0"/>
              </a:spcBef>
              <a:buFont typeface="Wingdings" panose="05000000000000000000" pitchFamily="2" charset="2"/>
              <a:buChar char="ü"/>
            </a:pPr>
            <a:endParaRPr lang="en-US" sz="1400" dirty="0"/>
          </a:p>
          <a:p>
            <a:pPr marL="0" indent="0">
              <a:lnSpc>
                <a:spcPct val="130000"/>
              </a:lnSpc>
              <a:spcBef>
                <a:spcPts val="0"/>
              </a:spcBef>
              <a:buNone/>
            </a:pPr>
            <a:r>
              <a:rPr lang="en-US" sz="1400" b="1" dirty="0"/>
              <a:t>Updating</a:t>
            </a:r>
          </a:p>
          <a:p>
            <a:pPr marL="0" indent="0">
              <a:lnSpc>
                <a:spcPct val="130000"/>
              </a:lnSpc>
              <a:spcBef>
                <a:spcPts val="0"/>
              </a:spcBef>
              <a:buNone/>
            </a:pPr>
            <a:r>
              <a:rPr lang="en-US" sz="1400" dirty="0"/>
              <a:t>An update can be caused by changes to props or state. These methods are called in the following order when a component is being re-rendered:</a:t>
            </a:r>
          </a:p>
          <a:p>
            <a:pPr>
              <a:lnSpc>
                <a:spcPct val="130000"/>
              </a:lnSpc>
              <a:spcBef>
                <a:spcPts val="0"/>
              </a:spcBef>
              <a:buFont typeface="Wingdings" panose="05000000000000000000" pitchFamily="2" charset="2"/>
              <a:buChar char="ü"/>
            </a:pPr>
            <a:r>
              <a:rPr lang="en-US" sz="1400" dirty="0" err="1"/>
              <a:t>getSnapshotBeforeUpdate</a:t>
            </a:r>
            <a:r>
              <a:rPr lang="en-US" sz="1400" dirty="0"/>
              <a:t>()</a:t>
            </a:r>
          </a:p>
          <a:p>
            <a:pPr>
              <a:lnSpc>
                <a:spcPct val="130000"/>
              </a:lnSpc>
              <a:spcBef>
                <a:spcPts val="0"/>
              </a:spcBef>
              <a:buFont typeface="Wingdings" panose="05000000000000000000" pitchFamily="2" charset="2"/>
              <a:buChar char="ü"/>
            </a:pPr>
            <a:r>
              <a:rPr lang="en-US" sz="1400" dirty="0" err="1"/>
              <a:t>componentDidUpdate</a:t>
            </a:r>
            <a:r>
              <a:rPr lang="en-US" sz="1400" dirty="0"/>
              <a:t>()</a:t>
            </a:r>
          </a:p>
          <a:p>
            <a:pPr>
              <a:lnSpc>
                <a:spcPct val="130000"/>
              </a:lnSpc>
              <a:spcBef>
                <a:spcPts val="0"/>
              </a:spcBef>
              <a:buFont typeface="Wingdings" panose="05000000000000000000" pitchFamily="2" charset="2"/>
              <a:buChar char="ü"/>
            </a:pPr>
            <a:endParaRPr lang="en-US" sz="1400" dirty="0"/>
          </a:p>
          <a:p>
            <a:pPr marL="0" indent="0">
              <a:lnSpc>
                <a:spcPct val="130000"/>
              </a:lnSpc>
              <a:spcBef>
                <a:spcPts val="0"/>
              </a:spcBef>
              <a:buNone/>
            </a:pPr>
            <a:r>
              <a:rPr lang="en-US" sz="1400" b="1" dirty="0"/>
              <a:t>Unmounting</a:t>
            </a:r>
          </a:p>
          <a:p>
            <a:pPr marL="0" indent="0">
              <a:lnSpc>
                <a:spcPct val="130000"/>
              </a:lnSpc>
              <a:spcBef>
                <a:spcPts val="0"/>
              </a:spcBef>
              <a:buNone/>
            </a:pPr>
            <a:r>
              <a:rPr lang="en-US" sz="1400" dirty="0"/>
              <a:t>This method is called when a component is being removed from the DOM:</a:t>
            </a:r>
          </a:p>
          <a:p>
            <a:pPr>
              <a:lnSpc>
                <a:spcPct val="130000"/>
              </a:lnSpc>
              <a:spcBef>
                <a:spcPts val="0"/>
              </a:spcBef>
              <a:buFont typeface="Wingdings" panose="05000000000000000000" pitchFamily="2" charset="2"/>
              <a:buChar char="ü"/>
            </a:pPr>
            <a:r>
              <a:rPr lang="en-US" sz="1400" dirty="0" err="1"/>
              <a:t>componentWillUnmount</a:t>
            </a:r>
            <a:r>
              <a:rPr lang="en-US" sz="1400" dirty="0"/>
              <a:t>()</a:t>
            </a:r>
            <a:endParaRPr lang="en-GB" sz="1400" dirty="0"/>
          </a:p>
        </p:txBody>
      </p:sp>
      <p:pic>
        <p:nvPicPr>
          <p:cNvPr id="2050" name="Picture 2" descr="componentDidMakeSense — React Component Lifecycle Explanation | by ...">
            <a:extLst>
              <a:ext uri="{FF2B5EF4-FFF2-40B4-BE49-F238E27FC236}">
                <a16:creationId xmlns:a16="http://schemas.microsoft.com/office/drawing/2014/main" id="{BF6C7030-9D2B-4F9B-8167-C8807D84C5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842" y="742040"/>
            <a:ext cx="4823515" cy="5440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278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262270"/>
          </a:xfrm>
        </p:spPr>
        <p:txBody>
          <a:bodyPr/>
          <a:lstStyle/>
          <a:p>
            <a:r>
              <a:rPr lang="en-US" dirty="0">
                <a:solidFill>
                  <a:schemeClr val="tx1">
                    <a:lumMod val="65000"/>
                    <a:lumOff val="35000"/>
                  </a:schemeClr>
                </a:solidFill>
              </a:rPr>
              <a:t>Page Context …</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marL="0" indent="0">
              <a:lnSpc>
                <a:spcPct val="130000"/>
              </a:lnSpc>
              <a:buNone/>
            </a:pPr>
            <a:r>
              <a:rPr lang="en-US" sz="1428" b="1" dirty="0"/>
              <a:t>Examples</a:t>
            </a:r>
          </a:p>
          <a:p>
            <a:pPr marL="0" indent="0">
              <a:lnSpc>
                <a:spcPct val="130000"/>
              </a:lnSpc>
              <a:buNone/>
            </a:pPr>
            <a:r>
              <a:rPr lang="en-US" sz="1428" dirty="0"/>
              <a:t>import { </a:t>
            </a:r>
            <a:r>
              <a:rPr lang="en-US" sz="1428" dirty="0" err="1"/>
              <a:t>SPPermission</a:t>
            </a:r>
            <a:r>
              <a:rPr lang="en-US" sz="1428" dirty="0"/>
              <a:t> } from '@</a:t>
            </a:r>
            <a:r>
              <a:rPr lang="en-US" sz="1428" dirty="0" err="1"/>
              <a:t>microsoft</a:t>
            </a:r>
            <a:r>
              <a:rPr lang="en-US" sz="1428" dirty="0"/>
              <a:t>/</a:t>
            </a:r>
            <a:r>
              <a:rPr lang="en-US" sz="1428" dirty="0" err="1"/>
              <a:t>sp</a:t>
            </a:r>
            <a:r>
              <a:rPr lang="en-US" sz="1428" dirty="0"/>
              <a:t>-page-context’;</a:t>
            </a:r>
          </a:p>
          <a:p>
            <a:pPr>
              <a:lnSpc>
                <a:spcPct val="130000"/>
              </a:lnSpc>
              <a:buFont typeface="Wingdings" panose="05000000000000000000" pitchFamily="2" charset="2"/>
              <a:buChar char="ü"/>
            </a:pPr>
            <a:endParaRPr lang="en-US" sz="1428" dirty="0"/>
          </a:p>
          <a:p>
            <a:pPr>
              <a:lnSpc>
                <a:spcPct val="130000"/>
              </a:lnSpc>
              <a:buFont typeface="Wingdings" panose="05000000000000000000" pitchFamily="2" charset="2"/>
              <a:buChar char="ü"/>
            </a:pPr>
            <a:r>
              <a:rPr lang="en-US" sz="1428" dirty="0" err="1"/>
              <a:t>this.context.pageContext.web.absoluteUrl</a:t>
            </a:r>
            <a:r>
              <a:rPr lang="en-US" sz="1428" dirty="0"/>
              <a:t> </a:t>
            </a:r>
          </a:p>
          <a:p>
            <a:pPr>
              <a:lnSpc>
                <a:spcPct val="130000"/>
              </a:lnSpc>
              <a:buFont typeface="Wingdings" panose="05000000000000000000" pitchFamily="2" charset="2"/>
              <a:buChar char="ü"/>
            </a:pPr>
            <a:endParaRPr lang="en-US" sz="1428" dirty="0"/>
          </a:p>
          <a:p>
            <a:pPr>
              <a:lnSpc>
                <a:spcPct val="130000"/>
              </a:lnSpc>
              <a:buFont typeface="Wingdings" panose="05000000000000000000" pitchFamily="2" charset="2"/>
              <a:buChar char="ü"/>
            </a:pPr>
            <a:r>
              <a:rPr lang="en-US" sz="1428" dirty="0" err="1"/>
              <a:t>this.context.pageContext.web.permissions.hasAllPermissions</a:t>
            </a:r>
            <a:r>
              <a:rPr lang="en-US" sz="1428" dirty="0"/>
              <a:t>(</a:t>
            </a:r>
            <a:r>
              <a:rPr lang="en-US" sz="1428" dirty="0" err="1"/>
              <a:t>SPPermission.fullMask</a:t>
            </a:r>
            <a:r>
              <a:rPr lang="en-US" sz="1428" dirty="0"/>
              <a:t>);</a:t>
            </a:r>
          </a:p>
          <a:p>
            <a:pPr lvl="1">
              <a:lnSpc>
                <a:spcPct val="130000"/>
              </a:lnSpc>
              <a:buFont typeface="Wingdings" panose="05000000000000000000" pitchFamily="2" charset="2"/>
              <a:buChar char="ü"/>
            </a:pPr>
            <a:r>
              <a:rPr lang="en-US" sz="1224" i="1" dirty="0" err="1">
                <a:solidFill>
                  <a:schemeClr val="tx1">
                    <a:lumMod val="50000"/>
                    <a:lumOff val="50000"/>
                  </a:schemeClr>
                </a:solidFill>
              </a:rPr>
              <a:t>hasAllPermissions</a:t>
            </a:r>
            <a:r>
              <a:rPr lang="en-US" sz="1224" i="1" dirty="0">
                <a:solidFill>
                  <a:schemeClr val="tx1">
                    <a:lumMod val="50000"/>
                    <a:lumOff val="50000"/>
                  </a:schemeClr>
                </a:solidFill>
              </a:rPr>
              <a:t> : Checks if the user has all the permissions</a:t>
            </a:r>
          </a:p>
          <a:p>
            <a:pPr>
              <a:lnSpc>
                <a:spcPct val="130000"/>
              </a:lnSpc>
              <a:buFont typeface="Wingdings" panose="05000000000000000000" pitchFamily="2" charset="2"/>
              <a:buChar char="ü"/>
            </a:pPr>
            <a:r>
              <a:rPr lang="en-US" sz="1428" dirty="0" err="1"/>
              <a:t>this.context.pageContext.web.permissions.hasAnyPermissions</a:t>
            </a:r>
            <a:r>
              <a:rPr lang="en-US" sz="1428" dirty="0"/>
              <a:t>(</a:t>
            </a:r>
            <a:r>
              <a:rPr lang="en-US" sz="1428" dirty="0" err="1"/>
              <a:t>SPPermission.manageWeb</a:t>
            </a:r>
            <a:r>
              <a:rPr lang="en-US" sz="1428" dirty="0"/>
              <a:t>);</a:t>
            </a:r>
          </a:p>
          <a:p>
            <a:pPr lvl="1">
              <a:lnSpc>
                <a:spcPct val="130000"/>
              </a:lnSpc>
              <a:buFont typeface="Wingdings" panose="05000000000000000000" pitchFamily="2" charset="2"/>
              <a:buChar char="ü"/>
            </a:pPr>
            <a:r>
              <a:rPr lang="en-US" sz="1224" i="1" dirty="0" err="1">
                <a:solidFill>
                  <a:schemeClr val="tx1">
                    <a:lumMod val="50000"/>
                    <a:lumOff val="50000"/>
                  </a:schemeClr>
                </a:solidFill>
              </a:rPr>
              <a:t>hasAnyPermissions</a:t>
            </a:r>
            <a:r>
              <a:rPr lang="en-US" sz="1224" i="1" dirty="0">
                <a:solidFill>
                  <a:schemeClr val="tx1">
                    <a:lumMod val="50000"/>
                    <a:lumOff val="50000"/>
                  </a:schemeClr>
                </a:solidFill>
              </a:rPr>
              <a:t>: Checks if the user has any permission from the collection of permissions</a:t>
            </a:r>
          </a:p>
          <a:p>
            <a:pPr>
              <a:lnSpc>
                <a:spcPct val="130000"/>
              </a:lnSpc>
              <a:buFont typeface="Wingdings" panose="05000000000000000000" pitchFamily="2" charset="2"/>
              <a:buChar char="ü"/>
            </a:pPr>
            <a:r>
              <a:rPr lang="en-US" sz="1428" dirty="0" err="1"/>
              <a:t>this.context.pageContext.web.permissions.hasPermission</a:t>
            </a:r>
            <a:r>
              <a:rPr lang="en-US" sz="1428" dirty="0"/>
              <a:t>(</a:t>
            </a:r>
            <a:r>
              <a:rPr lang="en-US" sz="1428" dirty="0" err="1"/>
              <a:t>SPPermission.viewPages</a:t>
            </a:r>
            <a:r>
              <a:rPr lang="en-US" sz="1428" dirty="0"/>
              <a:t>);</a:t>
            </a:r>
          </a:p>
          <a:p>
            <a:pPr lvl="1">
              <a:lnSpc>
                <a:spcPct val="130000"/>
              </a:lnSpc>
              <a:buFont typeface="Wingdings" panose="05000000000000000000" pitchFamily="2" charset="2"/>
              <a:buChar char="ü"/>
            </a:pPr>
            <a:r>
              <a:rPr lang="en-US" sz="1224" i="1" dirty="0">
                <a:solidFill>
                  <a:schemeClr val="tx1">
                    <a:lumMod val="50000"/>
                    <a:lumOff val="50000"/>
                  </a:schemeClr>
                </a:solidFill>
              </a:rPr>
              <a:t>has Permission: Checks if the user has given permission</a:t>
            </a:r>
          </a:p>
          <a:p>
            <a:pPr>
              <a:buFont typeface="Wingdings" panose="05000000000000000000" pitchFamily="2" charset="2"/>
              <a:buChar char="ü"/>
            </a:pPr>
            <a:endParaRPr lang="en-US" sz="1428" dirty="0"/>
          </a:p>
        </p:txBody>
      </p:sp>
    </p:spTree>
    <p:extLst>
      <p:ext uri="{BB962C8B-B14F-4D97-AF65-F5344CB8AC3E}">
        <p14:creationId xmlns:p14="http://schemas.microsoft.com/office/powerpoint/2010/main" val="1745425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658489" cy="923330"/>
          </a:xfrm>
          <a:prstGeom prst="rect">
            <a:avLst/>
          </a:prstGeom>
        </p:spPr>
        <p:txBody>
          <a:bodyPr wrap="none">
            <a:spAutoFit/>
          </a:bodyPr>
          <a:lstStyle/>
          <a:p>
            <a:r>
              <a:rPr lang="en-US" dirty="0"/>
              <a:t>Create SPFx webpart using React</a:t>
            </a:r>
          </a:p>
          <a:p>
            <a:r>
              <a:rPr lang="en-US" dirty="0"/>
              <a:t>Create SPFx webpart using React and load data from SharePoint</a:t>
            </a:r>
          </a:p>
          <a:p>
            <a:r>
              <a:rPr lang="en-US" dirty="0"/>
              <a:t>Curd Operations React </a:t>
            </a:r>
          </a:p>
        </p:txBody>
      </p:sp>
    </p:spTree>
    <p:extLst>
      <p:ext uri="{BB962C8B-B14F-4D97-AF65-F5344CB8AC3E}">
        <p14:creationId xmlns:p14="http://schemas.microsoft.com/office/powerpoint/2010/main" val="3077257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54765" y="0"/>
            <a:ext cx="9969776" cy="1350962"/>
          </a:xfrm>
        </p:spPr>
        <p:txBody>
          <a:bodyPr/>
          <a:lstStyle/>
          <a:p>
            <a:pPr>
              <a:lnSpc>
                <a:spcPct val="150000"/>
              </a:lnSpc>
            </a:pPr>
            <a:r>
              <a:rPr lang="en-US" dirty="0">
                <a:solidFill>
                  <a:schemeClr val="tx1">
                    <a:lumMod val="65000"/>
                    <a:lumOff val="35000"/>
                  </a:schemeClr>
                </a:solidFill>
              </a:rPr>
              <a:t>Web Services Overview</a:t>
            </a:r>
          </a:p>
        </p:txBody>
      </p:sp>
      <p:sp>
        <p:nvSpPr>
          <p:cNvPr id="5" name="Content Placeholder 4">
            <a:extLst>
              <a:ext uri="{FF2B5EF4-FFF2-40B4-BE49-F238E27FC236}">
                <a16:creationId xmlns:a16="http://schemas.microsoft.com/office/drawing/2014/main" id="{6FD67B5A-5A2A-4D72-967F-E10BBC46EB04}"/>
              </a:ext>
            </a:extLst>
          </p:cNvPr>
          <p:cNvSpPr>
            <a:spLocks noGrp="1"/>
          </p:cNvSpPr>
          <p:nvPr>
            <p:ph idx="4294967295"/>
          </p:nvPr>
        </p:nvSpPr>
        <p:spPr>
          <a:xfrm>
            <a:off x="854765" y="1874838"/>
            <a:ext cx="5363472" cy="4424362"/>
          </a:xfrm>
        </p:spPr>
        <p:txBody>
          <a:bodyPr>
            <a:normAutofit fontScale="85000" lnSpcReduction="10000"/>
          </a:bodyPr>
          <a:lstStyle/>
          <a:p>
            <a:pPr marL="0" indent="0" algn="just">
              <a:lnSpc>
                <a:spcPct val="130000"/>
              </a:lnSpc>
              <a:buNone/>
            </a:pPr>
            <a:r>
              <a:rPr lang="en-US" sz="1530" b="1" dirty="0">
                <a:latin typeface="Calibri" panose="020F0502020204030204" pitchFamily="34" charset="0"/>
                <a:cs typeface="Calibri" panose="020F0502020204030204" pitchFamily="34" charset="0"/>
              </a:rPr>
              <a:t>Scenario</a:t>
            </a:r>
            <a:r>
              <a:rPr lang="en-US" sz="1530" dirty="0">
                <a:latin typeface="Calibri" panose="020F0502020204030204" pitchFamily="34" charset="0"/>
                <a:cs typeface="Calibri" panose="020F0502020204030204" pitchFamily="34" charset="0"/>
              </a:rPr>
              <a:t>: Customer is having existing web service which is developed into ASP.NET. Currently, we need to develop </a:t>
            </a:r>
            <a:r>
              <a:rPr lang="en-US" sz="1530" dirty="0" err="1">
                <a:latin typeface="Calibri" panose="020F0502020204030204" pitchFamily="34" charset="0"/>
                <a:cs typeface="Calibri" panose="020F0502020204030204" pitchFamily="34" charset="0"/>
              </a:rPr>
              <a:t>SPFx</a:t>
            </a:r>
            <a:r>
              <a:rPr lang="en-US" sz="1530" dirty="0">
                <a:latin typeface="Calibri" panose="020F0502020204030204" pitchFamily="34" charset="0"/>
                <a:cs typeface="Calibri" panose="020F0502020204030204" pitchFamily="34" charset="0"/>
              </a:rPr>
              <a:t> web part for SharePoint application. We want to fetch some information using this web service and need to populate into this webpart. </a:t>
            </a:r>
          </a:p>
          <a:p>
            <a:pPr marL="0" indent="0" algn="just">
              <a:lnSpc>
                <a:spcPct val="130000"/>
              </a:lnSpc>
              <a:buNone/>
            </a:pPr>
            <a:r>
              <a:rPr lang="en-US" sz="1530" dirty="0">
                <a:latin typeface="Calibri" panose="020F0502020204030204" pitchFamily="34" charset="0"/>
                <a:cs typeface="Calibri" panose="020F0502020204030204" pitchFamily="34" charset="0"/>
              </a:rPr>
              <a:t>How is authentication handled in the ASP.NET web service?</a:t>
            </a:r>
          </a:p>
          <a:p>
            <a:pPr marL="0" indent="0" algn="just">
              <a:lnSpc>
                <a:spcPct val="130000"/>
              </a:lnSpc>
              <a:buNone/>
            </a:pPr>
            <a:r>
              <a:rPr lang="en-US" sz="1530" b="1" dirty="0">
                <a:latin typeface="Calibri" panose="020F0502020204030204" pitchFamily="34" charset="0"/>
                <a:cs typeface="Calibri" panose="020F0502020204030204" pitchFamily="34" charset="0"/>
              </a:rPr>
              <a:t>Answer</a:t>
            </a:r>
            <a:r>
              <a:rPr lang="en-US" sz="1530" dirty="0">
                <a:latin typeface="Calibri" panose="020F0502020204030204" pitchFamily="34" charset="0"/>
                <a:cs typeface="Calibri" panose="020F0502020204030204" pitchFamily="34" charset="0"/>
              </a:rPr>
              <a:t>: By using the </a:t>
            </a:r>
            <a:r>
              <a:rPr lang="en-US" sz="1530" b="1" dirty="0" err="1">
                <a:latin typeface="Calibri" panose="020F0502020204030204" pitchFamily="34" charset="0"/>
                <a:cs typeface="Calibri" panose="020F0502020204030204" pitchFamily="34" charset="0"/>
              </a:rPr>
              <a:t>AadHttpClient</a:t>
            </a:r>
            <a:r>
              <a:rPr lang="en-US" sz="1530" dirty="0">
                <a:latin typeface="Calibri" panose="020F0502020204030204" pitchFamily="34" charset="0"/>
                <a:cs typeface="Calibri" panose="020F0502020204030204" pitchFamily="34" charset="0"/>
              </a:rPr>
              <a:t>, you can easily connect to APIs secured by using Azure AD without having to implement the OAuth flow yourself</a:t>
            </a:r>
          </a:p>
          <a:p>
            <a:pPr algn="just">
              <a:lnSpc>
                <a:spcPct val="130000"/>
              </a:lnSpc>
              <a:buFont typeface="Wingdings" panose="05000000000000000000" pitchFamily="2" charset="2"/>
              <a:buChar char="ü"/>
            </a:pPr>
            <a:r>
              <a:rPr lang="en-US" sz="1530" dirty="0">
                <a:latin typeface="Calibri" panose="020F0502020204030204" pitchFamily="34" charset="0"/>
                <a:cs typeface="Calibri" panose="020F0502020204030204" pitchFamily="34" charset="0"/>
              </a:rPr>
              <a:t>Developers building client-side solutions are responsible for implementing authorization by using the OAuth implicit flow in their application. In SharePoint Framework solutions, that's already done as part of the framework through </a:t>
            </a:r>
            <a:r>
              <a:rPr lang="en-US" sz="1530" dirty="0" err="1">
                <a:latin typeface="Calibri" panose="020F0502020204030204" pitchFamily="34" charset="0"/>
                <a:cs typeface="Calibri" panose="020F0502020204030204" pitchFamily="34" charset="0"/>
              </a:rPr>
              <a:t>MSGraphClient</a:t>
            </a:r>
            <a:r>
              <a:rPr lang="en-US" sz="1530" dirty="0">
                <a:latin typeface="Calibri" panose="020F0502020204030204" pitchFamily="34" charset="0"/>
                <a:cs typeface="Calibri" panose="020F0502020204030204" pitchFamily="34" charset="0"/>
              </a:rPr>
              <a:t> and </a:t>
            </a:r>
            <a:r>
              <a:rPr lang="en-US" sz="1530" dirty="0" err="1">
                <a:latin typeface="Calibri" panose="020F0502020204030204" pitchFamily="34" charset="0"/>
                <a:cs typeface="Calibri" panose="020F0502020204030204" pitchFamily="34" charset="0"/>
              </a:rPr>
              <a:t>AadHttpClient</a:t>
            </a:r>
            <a:r>
              <a:rPr lang="en-US" sz="1530" dirty="0">
                <a:latin typeface="Calibri" panose="020F0502020204030204" pitchFamily="34" charset="0"/>
                <a:cs typeface="Calibri" panose="020F0502020204030204" pitchFamily="34" charset="0"/>
              </a:rPr>
              <a:t>, both of which are introduced in SharePoint Framework v1.4.1.</a:t>
            </a:r>
          </a:p>
          <a:p>
            <a:pPr algn="just">
              <a:lnSpc>
                <a:spcPct val="130000"/>
              </a:lnSpc>
              <a:buFont typeface="Wingdings" panose="05000000000000000000" pitchFamily="2" charset="2"/>
              <a:buChar char="ü"/>
            </a:pPr>
            <a:r>
              <a:rPr lang="en-US" sz="1530" dirty="0">
                <a:latin typeface="Calibri" panose="020F0502020204030204" pitchFamily="34" charset="0"/>
                <a:cs typeface="Calibri" panose="020F0502020204030204" pitchFamily="34" charset="0"/>
              </a:rPr>
              <a:t>Note : If you build solutions on a version of the SharePoint Framework earlier than v1.4.1, you can still connect to resources secured with Azure AD. In this case, you need to implement the OAuth implicit flow by using ADAL JS. </a:t>
            </a:r>
            <a:endParaRPr lang="en-GB" sz="1530" dirty="0">
              <a:latin typeface="Calibri" panose="020F0502020204030204" pitchFamily="34" charset="0"/>
              <a:cs typeface="Calibri" panose="020F0502020204030204" pitchFamily="34" charset="0"/>
            </a:endParaRPr>
          </a:p>
        </p:txBody>
      </p:sp>
      <p:pic>
        <p:nvPicPr>
          <p:cNvPr id="1026" name="Picture 2" descr="Schema illustrating the flow of requesting, granting and using permissions to Azure AD applications">
            <a:extLst>
              <a:ext uri="{FF2B5EF4-FFF2-40B4-BE49-F238E27FC236}">
                <a16:creationId xmlns:a16="http://schemas.microsoft.com/office/drawing/2014/main" id="{5E104A46-7438-44E8-B34A-90E67444B5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3558" y="1645822"/>
            <a:ext cx="5754929" cy="394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35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15008" y="0"/>
            <a:ext cx="9910141" cy="1350962"/>
          </a:xfrm>
        </p:spPr>
        <p:txBody>
          <a:bodyPr/>
          <a:lstStyle/>
          <a:p>
            <a:r>
              <a:rPr lang="en-US" dirty="0">
                <a:solidFill>
                  <a:schemeClr val="tx1">
                    <a:lumMod val="65000"/>
                    <a:lumOff val="35000"/>
                  </a:schemeClr>
                </a:solidFill>
              </a:rPr>
              <a:t>SharePoint REST API’s</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815008" y="1646238"/>
            <a:ext cx="6319217" cy="4844014"/>
          </a:xfrm>
        </p:spPr>
        <p:txBody>
          <a:bodyPr>
            <a:normAutofit/>
          </a:bodyPr>
          <a:lstStyle/>
          <a:p>
            <a:pPr algn="just">
              <a:lnSpc>
                <a:spcPct val="130000"/>
              </a:lnSpc>
              <a:buFont typeface="Wingdings" panose="05000000000000000000" pitchFamily="2" charset="2"/>
              <a:buChar char="ü"/>
            </a:pPr>
            <a:r>
              <a:rPr lang="en-US" sz="1224" dirty="0">
                <a:latin typeface="Calibri" panose="020F0502020204030204" pitchFamily="34" charset="0"/>
                <a:cs typeface="Calibri" panose="020F0502020204030204" pitchFamily="34" charset="0"/>
              </a:rPr>
              <a:t>SharePoint includes a Representational State Transfer (REST) service that is comparable to the existing SharePoint client object models.  Developers can interact remotely with SharePoint data by using any technology that supports REST web requests. This means that developers can perform Create, Read, Update, and Delete (CRUD) operations from their SharePoint Add-ins, solutions, and client applications, using REST web technologies and standard Open Data Protocol (OData) syntax.</a:t>
            </a:r>
          </a:p>
          <a:p>
            <a:pPr algn="just">
              <a:lnSpc>
                <a:spcPct val="130000"/>
              </a:lnSpc>
              <a:buFont typeface="Wingdings" panose="05000000000000000000" pitchFamily="2" charset="2"/>
              <a:buChar char="ü"/>
            </a:pPr>
            <a:r>
              <a:rPr lang="en-US" sz="1224" dirty="0">
                <a:latin typeface="Calibri" panose="020F0502020204030204" pitchFamily="34" charset="0"/>
                <a:cs typeface="Calibri" panose="020F0502020204030204" pitchFamily="34" charset="0"/>
              </a:rPr>
              <a:t>To access SharePoint resources using REST, construct a RESTful HTTP request by using the OData standard, which corresponds to the desired client object model API.</a:t>
            </a:r>
          </a:p>
          <a:p>
            <a:pPr algn="just">
              <a:lnSpc>
                <a:spcPct val="130000"/>
              </a:lnSpc>
              <a:buFont typeface="Wingdings" panose="05000000000000000000" pitchFamily="2" charset="2"/>
              <a:buChar char="ü"/>
            </a:pPr>
            <a:r>
              <a:rPr lang="en-US" sz="1224" i="1" dirty="0">
                <a:latin typeface="Calibri" panose="020F0502020204030204" pitchFamily="34" charset="0"/>
                <a:cs typeface="Calibri" panose="020F0502020204030204" pitchFamily="34" charset="0"/>
              </a:rPr>
              <a:t>https://{site_url}/_api/web</a:t>
            </a:r>
          </a:p>
          <a:p>
            <a:pPr algn="just">
              <a:lnSpc>
                <a:spcPct val="130000"/>
              </a:lnSpc>
              <a:buFont typeface="Wingdings" panose="05000000000000000000" pitchFamily="2" charset="2"/>
              <a:buChar char="ü"/>
            </a:pPr>
            <a:r>
              <a:rPr lang="en-US" sz="1224" i="1" dirty="0">
                <a:latin typeface="Calibri" panose="020F0502020204030204" pitchFamily="34" charset="0"/>
                <a:cs typeface="Calibri" panose="020F0502020204030204" pitchFamily="34" charset="0"/>
              </a:rPr>
              <a:t>https://{site_url}/_api/site</a:t>
            </a:r>
          </a:p>
          <a:p>
            <a:pPr algn="just">
              <a:lnSpc>
                <a:spcPct val="130000"/>
              </a:lnSpc>
              <a:buFont typeface="Wingdings" panose="05000000000000000000" pitchFamily="2" charset="2"/>
              <a:buChar char="ü"/>
            </a:pPr>
            <a:endParaRPr lang="en-US" sz="1224" b="1" i="1" dirty="0">
              <a:latin typeface="Calibri" panose="020F0502020204030204" pitchFamily="34" charset="0"/>
              <a:cs typeface="Calibri" panose="020F0502020204030204" pitchFamily="34" charset="0"/>
            </a:endParaRPr>
          </a:p>
          <a:p>
            <a:pPr algn="just">
              <a:lnSpc>
                <a:spcPct val="130000"/>
              </a:lnSpc>
              <a:buFont typeface="Wingdings" panose="05000000000000000000" pitchFamily="2" charset="2"/>
              <a:buChar char="ü"/>
            </a:pPr>
            <a:endParaRPr lang="en-US" sz="1224" b="1" i="1" dirty="0">
              <a:latin typeface="Calibri" panose="020F0502020204030204" pitchFamily="34" charset="0"/>
              <a:cs typeface="Calibri" panose="020F0502020204030204" pitchFamily="34" charset="0"/>
            </a:endParaRPr>
          </a:p>
          <a:p>
            <a:pPr algn="just">
              <a:lnSpc>
                <a:spcPct val="130000"/>
              </a:lnSpc>
              <a:buFont typeface="Wingdings" panose="05000000000000000000" pitchFamily="2" charset="2"/>
              <a:buChar char="ü"/>
            </a:pPr>
            <a:endParaRPr lang="en-US" sz="1224" b="1" i="1" dirty="0">
              <a:latin typeface="Calibri" panose="020F0502020204030204" pitchFamily="34" charset="0"/>
              <a:cs typeface="Calibri" panose="020F0502020204030204" pitchFamily="34" charset="0"/>
            </a:endParaRPr>
          </a:p>
          <a:p>
            <a:pPr algn="just">
              <a:lnSpc>
                <a:spcPct val="130000"/>
              </a:lnSpc>
              <a:buFont typeface="Wingdings" panose="05000000000000000000" pitchFamily="2" charset="2"/>
              <a:buChar char="§"/>
            </a:pPr>
            <a:r>
              <a:rPr lang="en-US" sz="1224" b="1" i="1" dirty="0">
                <a:latin typeface="Calibri" panose="020F0502020204030204" pitchFamily="34" charset="0"/>
                <a:cs typeface="Calibri" panose="020F0502020204030204" pitchFamily="34" charset="0"/>
              </a:rPr>
              <a:t>Example</a:t>
            </a:r>
          </a:p>
          <a:p>
            <a:pPr algn="just">
              <a:lnSpc>
                <a:spcPct val="130000"/>
              </a:lnSpc>
              <a:buFont typeface="Wingdings" panose="05000000000000000000" pitchFamily="2" charset="2"/>
              <a:buChar char="§"/>
            </a:pPr>
            <a:r>
              <a:rPr lang="en-US" sz="1224" i="1" dirty="0">
                <a:latin typeface="Calibri" panose="020F0502020204030204" pitchFamily="34" charset="0"/>
                <a:cs typeface="Calibri" panose="020F0502020204030204" pitchFamily="34" charset="0"/>
              </a:rPr>
              <a:t>https://jpower4dev.sharepoint.com/_api/web/lists/GetByTitle('Contactlist')/Items</a:t>
            </a:r>
          </a:p>
        </p:txBody>
      </p:sp>
      <p:pic>
        <p:nvPicPr>
          <p:cNvPr id="2050" name="Picture 2" descr="SharePoint REST service architecture">
            <a:extLst>
              <a:ext uri="{FF2B5EF4-FFF2-40B4-BE49-F238E27FC236}">
                <a16:creationId xmlns:a16="http://schemas.microsoft.com/office/drawing/2014/main" id="{C9D68B70-4E3A-42B2-ADA2-91F698A16F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4387" y="1555435"/>
            <a:ext cx="4333044" cy="113875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4">
            <a:extLst>
              <a:ext uri="{FF2B5EF4-FFF2-40B4-BE49-F238E27FC236}">
                <a16:creationId xmlns:a16="http://schemas.microsoft.com/office/drawing/2014/main" id="{9FD2DFDC-F696-4054-ACB3-679B2763C687}"/>
              </a:ext>
            </a:extLst>
          </p:cNvPr>
          <p:cNvGraphicFramePr>
            <a:graphicFrameLocks noGrp="1"/>
          </p:cNvGraphicFramePr>
          <p:nvPr/>
        </p:nvGraphicFramePr>
        <p:xfrm>
          <a:off x="6033336" y="3673420"/>
          <a:ext cx="6296174" cy="2350130"/>
        </p:xfrm>
        <a:graphic>
          <a:graphicData uri="http://schemas.openxmlformats.org/drawingml/2006/table">
            <a:tbl>
              <a:tblPr firstRow="1" bandRow="1">
                <a:tableStyleId>{F5AB1C69-6EDB-4FF4-983F-18BD219EF322}</a:tableStyleId>
              </a:tblPr>
              <a:tblGrid>
                <a:gridCol w="2626315">
                  <a:extLst>
                    <a:ext uri="{9D8B030D-6E8A-4147-A177-3AD203B41FA5}">
                      <a16:colId xmlns:a16="http://schemas.microsoft.com/office/drawing/2014/main" val="2985634732"/>
                    </a:ext>
                  </a:extLst>
                </a:gridCol>
                <a:gridCol w="3669859">
                  <a:extLst>
                    <a:ext uri="{9D8B030D-6E8A-4147-A177-3AD203B41FA5}">
                      <a16:colId xmlns:a16="http://schemas.microsoft.com/office/drawing/2014/main" val="2968383025"/>
                    </a:ext>
                  </a:extLst>
                </a:gridCol>
              </a:tblGrid>
              <a:tr h="378222">
                <a:tc>
                  <a:txBody>
                    <a:bodyPr/>
                    <a:lstStyle/>
                    <a:p>
                      <a:r>
                        <a:rPr lang="en-GB" sz="1200" b="1" kern="1200" dirty="0">
                          <a:solidFill>
                            <a:schemeClr val="lt1"/>
                          </a:solidFill>
                          <a:latin typeface="+mn-lt"/>
                          <a:ea typeface="+mn-ea"/>
                          <a:cs typeface="+mn-cs"/>
                        </a:rPr>
                        <a:t>URL end Points – Some </a:t>
                      </a:r>
                      <a:r>
                        <a:rPr lang="en-GB" sz="1200" b="1" kern="1200" dirty="0" err="1">
                          <a:solidFill>
                            <a:schemeClr val="lt1"/>
                          </a:solidFill>
                          <a:latin typeface="+mn-lt"/>
                          <a:ea typeface="+mn-ea"/>
                          <a:cs typeface="+mn-cs"/>
                        </a:rPr>
                        <a:t>exaples</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Description</a:t>
                      </a:r>
                    </a:p>
                  </a:txBody>
                  <a:tcPr marL="93260" marR="93260" marT="46630" marB="46630"/>
                </a:tc>
                <a:extLst>
                  <a:ext uri="{0D108BD9-81ED-4DB2-BD59-A6C34878D82A}">
                    <a16:rowId xmlns:a16="http://schemas.microsoft.com/office/drawing/2014/main" val="3047664105"/>
                  </a:ext>
                </a:extLst>
              </a:tr>
              <a:tr h="378222">
                <a:tc>
                  <a:txBody>
                    <a:bodyPr/>
                    <a:lstStyle/>
                    <a:p>
                      <a:r>
                        <a:rPr lang="en-GB" sz="1200" b="0" i="0" kern="1200" dirty="0">
                          <a:solidFill>
                            <a:schemeClr val="dk1"/>
                          </a:solidFill>
                          <a:effectLst/>
                          <a:latin typeface="+mn-lt"/>
                          <a:ea typeface="+mn-ea"/>
                          <a:cs typeface="+mn-cs"/>
                        </a:rPr>
                        <a:t>web/title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the title of a list</a:t>
                      </a:r>
                      <a:endParaRPr lang="en-GB" sz="1200" dirty="0">
                        <a:latin typeface="+mn-lt"/>
                      </a:endParaRPr>
                    </a:p>
                  </a:txBody>
                  <a:tcPr marL="93260" marR="93260" marT="46630" marB="46630"/>
                </a:tc>
                <a:extLst>
                  <a:ext uri="{0D108BD9-81ED-4DB2-BD59-A6C34878D82A}">
                    <a16:rowId xmlns:a16="http://schemas.microsoft.com/office/drawing/2014/main" val="1986913797"/>
                  </a:ext>
                </a:extLst>
              </a:tr>
              <a:tr h="378222">
                <a:tc>
                  <a:txBody>
                    <a:bodyPr/>
                    <a:lstStyle/>
                    <a:p>
                      <a:r>
                        <a:rPr lang="en-GB" sz="1200" b="0" i="0" kern="1200" dirty="0">
                          <a:solidFill>
                            <a:schemeClr val="dk1"/>
                          </a:solidFill>
                          <a:effectLst/>
                          <a:latin typeface="+mn-lt"/>
                          <a:ea typeface="+mn-ea"/>
                          <a:cs typeface="+mn-cs"/>
                        </a:rPr>
                        <a:t>Lists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all lists on a site</a:t>
                      </a:r>
                      <a:endParaRPr lang="en-GB" sz="1200" dirty="0">
                        <a:latin typeface="+mn-lt"/>
                      </a:endParaRPr>
                    </a:p>
                  </a:txBody>
                  <a:tcPr marL="93260" marR="93260" marT="46630" marB="46630"/>
                </a:tc>
                <a:extLst>
                  <a:ext uri="{0D108BD9-81ED-4DB2-BD59-A6C34878D82A}">
                    <a16:rowId xmlns:a16="http://schemas.microsoft.com/office/drawing/2014/main" val="3613217874"/>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a:t>
                      </a:r>
                      <a:endParaRPr lang="en-GB" sz="1200" b="1" kern="1200" dirty="0">
                        <a:solidFill>
                          <a:schemeClr val="lt1"/>
                        </a:solidFill>
                        <a:latin typeface="+mn-lt"/>
                        <a:ea typeface="+mn-ea"/>
                        <a:cs typeface="+mn-cs"/>
                      </a:endParaRPr>
                    </a:p>
                  </a:txBody>
                  <a:tcPr marL="93260" marR="93260" marT="46630" marB="46630"/>
                </a:tc>
                <a:tc>
                  <a:txBody>
                    <a:bodyPr/>
                    <a:lstStyle/>
                    <a:p>
                      <a:r>
                        <a:rPr lang="en-GB" sz="1200" dirty="0">
                          <a:latin typeface="+mn-lt"/>
                        </a:rPr>
                        <a:t>Retrieves a single list's metadata</a:t>
                      </a:r>
                    </a:p>
                  </a:txBody>
                  <a:tcPr marL="93260" marR="93260" marT="46630" marB="46630"/>
                </a:tc>
                <a:extLst>
                  <a:ext uri="{0D108BD9-81ED-4DB2-BD59-A6C34878D82A}">
                    <a16:rowId xmlns:a16="http://schemas.microsoft.com/office/drawing/2014/main" val="1911425962"/>
                  </a:ext>
                </a:extLst>
              </a:tr>
              <a:tr h="378222">
                <a:tc>
                  <a:txBody>
                    <a:bodyPr/>
                    <a:lstStyle/>
                    <a:p>
                      <a:r>
                        <a:rPr lang="en-GB" sz="1200" b="0" i="0" kern="1200" dirty="0">
                          <a:solidFill>
                            <a:schemeClr val="dk1"/>
                          </a:solidFill>
                          <a:effectLst/>
                          <a:latin typeface="+mn-lt"/>
                          <a:ea typeface="+mn-ea"/>
                          <a:cs typeface="+mn-cs"/>
                        </a:rPr>
                        <a:t>lists/</a:t>
                      </a:r>
                      <a:r>
                        <a:rPr lang="en-GB" sz="1200" b="0" i="0" kern="1200" dirty="0" err="1">
                          <a:solidFill>
                            <a:schemeClr val="dk1"/>
                          </a:solidFill>
                          <a:effectLst/>
                          <a:latin typeface="+mn-lt"/>
                          <a:ea typeface="+mn-ea"/>
                          <a:cs typeface="+mn-cs"/>
                        </a:rPr>
                        <a:t>getbytitle</a:t>
                      </a:r>
                      <a:r>
                        <a:rPr lang="en-GB" sz="1200" b="0" i="0" kern="1200" dirty="0">
                          <a:solidFill>
                            <a:schemeClr val="dk1"/>
                          </a:solidFill>
                          <a:effectLst/>
                          <a:latin typeface="+mn-lt"/>
                          <a:ea typeface="+mn-ea"/>
                          <a:cs typeface="+mn-cs"/>
                        </a:rPr>
                        <a:t>('</a:t>
                      </a:r>
                      <a:r>
                        <a:rPr lang="en-GB" sz="1200" b="0" i="0" kern="1200" dirty="0" err="1">
                          <a:solidFill>
                            <a:schemeClr val="dk1"/>
                          </a:solidFill>
                          <a:effectLst/>
                          <a:latin typeface="+mn-lt"/>
                          <a:ea typeface="+mn-ea"/>
                          <a:cs typeface="+mn-cs"/>
                        </a:rPr>
                        <a:t>listname</a:t>
                      </a:r>
                      <a:r>
                        <a:rPr lang="en-GB" sz="1200" b="0" i="0" kern="1200" dirty="0">
                          <a:solidFill>
                            <a:schemeClr val="dk1"/>
                          </a:solidFill>
                          <a:effectLst/>
                          <a:latin typeface="+mn-lt"/>
                          <a:ea typeface="+mn-ea"/>
                          <a:cs typeface="+mn-cs"/>
                        </a:rPr>
                        <a:t>')/items</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items within a list</a:t>
                      </a:r>
                      <a:endParaRPr lang="en-GB" sz="1200" dirty="0">
                        <a:latin typeface="+mn-lt"/>
                      </a:endParaRPr>
                    </a:p>
                  </a:txBody>
                  <a:tcPr marL="93260" marR="93260" marT="46630" marB="46630"/>
                </a:tc>
                <a:extLst>
                  <a:ext uri="{0D108BD9-81ED-4DB2-BD59-A6C34878D82A}">
                    <a16:rowId xmlns:a16="http://schemas.microsoft.com/office/drawing/2014/main" val="3691459755"/>
                  </a:ext>
                </a:extLst>
              </a:tr>
              <a:tr h="378222">
                <a:tc>
                  <a:txBody>
                    <a:bodyPr/>
                    <a:lstStyle/>
                    <a:p>
                      <a:r>
                        <a:rPr lang="en-US" sz="1200" b="0" i="0" kern="1200" dirty="0">
                          <a:solidFill>
                            <a:schemeClr val="dk1"/>
                          </a:solidFill>
                          <a:effectLst/>
                          <a:latin typeface="+mn-lt"/>
                          <a:ea typeface="+mn-ea"/>
                          <a:cs typeface="+mn-cs"/>
                        </a:rPr>
                        <a:t>lists/</a:t>
                      </a:r>
                      <a:r>
                        <a:rPr lang="en-US" sz="1200" b="0" i="0" kern="1200" dirty="0" err="1">
                          <a:solidFill>
                            <a:schemeClr val="dk1"/>
                          </a:solidFill>
                          <a:effectLst/>
                          <a:latin typeface="+mn-lt"/>
                          <a:ea typeface="+mn-ea"/>
                          <a:cs typeface="+mn-cs"/>
                        </a:rPr>
                        <a:t>getbytitle</a:t>
                      </a:r>
                      <a:r>
                        <a:rPr lang="en-US" sz="1200" b="0" i="0" kern="1200" dirty="0">
                          <a:solidFill>
                            <a:schemeClr val="dk1"/>
                          </a:solidFill>
                          <a:effectLst/>
                          <a:latin typeface="+mn-lt"/>
                          <a:ea typeface="+mn-ea"/>
                          <a:cs typeface="+mn-cs"/>
                        </a:rPr>
                        <a:t>('</a:t>
                      </a:r>
                      <a:r>
                        <a:rPr lang="en-US" sz="1200" b="0" i="0" kern="1200" dirty="0" err="1">
                          <a:solidFill>
                            <a:schemeClr val="dk1"/>
                          </a:solidFill>
                          <a:effectLst/>
                          <a:latin typeface="+mn-lt"/>
                          <a:ea typeface="+mn-ea"/>
                          <a:cs typeface="+mn-cs"/>
                        </a:rPr>
                        <a:t>listname</a:t>
                      </a:r>
                      <a:r>
                        <a:rPr lang="en-US" sz="1200" b="0" i="0" kern="1200" dirty="0">
                          <a:solidFill>
                            <a:schemeClr val="dk1"/>
                          </a:solidFill>
                          <a:effectLst/>
                          <a:latin typeface="+mn-lt"/>
                          <a:ea typeface="+mn-ea"/>
                          <a:cs typeface="+mn-cs"/>
                        </a:rPr>
                        <a:t>')?select=Title</a:t>
                      </a:r>
                      <a:endParaRPr lang="en-GB" sz="1200" b="1" kern="1200" dirty="0">
                        <a:solidFill>
                          <a:schemeClr val="lt1"/>
                        </a:solidFill>
                        <a:latin typeface="+mn-lt"/>
                        <a:ea typeface="+mn-ea"/>
                        <a:cs typeface="+mn-cs"/>
                      </a:endParaRPr>
                    </a:p>
                  </a:txBody>
                  <a:tcPr marL="93260" marR="93260" marT="46630" marB="46630"/>
                </a:tc>
                <a:tc>
                  <a:txBody>
                    <a:bodyPr/>
                    <a:lstStyle/>
                    <a:p>
                      <a:r>
                        <a:rPr lang="en-US" sz="1200" dirty="0">
                          <a:latin typeface="+mn-lt"/>
                        </a:rPr>
                        <a:t>Retrieves a specific property of a document</a:t>
                      </a:r>
                      <a:endParaRPr lang="en-GB" sz="1200" dirty="0">
                        <a:latin typeface="+mn-lt"/>
                      </a:endParaRPr>
                    </a:p>
                  </a:txBody>
                  <a:tcPr marL="93260" marR="93260" marT="46630" marB="46630"/>
                </a:tc>
                <a:extLst>
                  <a:ext uri="{0D108BD9-81ED-4DB2-BD59-A6C34878D82A}">
                    <a16:rowId xmlns:a16="http://schemas.microsoft.com/office/drawing/2014/main" val="3323314422"/>
                  </a:ext>
                </a:extLst>
              </a:tr>
            </a:tbl>
          </a:graphicData>
        </a:graphic>
      </p:graphicFrame>
    </p:spTree>
    <p:extLst>
      <p:ext uri="{BB962C8B-B14F-4D97-AF65-F5344CB8AC3E}">
        <p14:creationId xmlns:p14="http://schemas.microsoft.com/office/powerpoint/2010/main" val="2901606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44217" y="1"/>
            <a:ext cx="9780933" cy="1172816"/>
          </a:xfrm>
        </p:spPr>
        <p:txBody>
          <a:bodyPr/>
          <a:lstStyle/>
          <a:p>
            <a:r>
              <a:rPr lang="en-US" dirty="0">
                <a:solidFill>
                  <a:schemeClr val="tx1">
                    <a:lumMod val="65000"/>
                    <a:lumOff val="35000"/>
                  </a:schemeClr>
                </a:solidFill>
              </a:rPr>
              <a:t>Using </a:t>
            </a:r>
            <a:r>
              <a:rPr lang="en-US" dirty="0" err="1">
                <a:solidFill>
                  <a:schemeClr val="tx1">
                    <a:lumMod val="65000"/>
                    <a:lumOff val="35000"/>
                  </a:schemeClr>
                </a:solidFill>
              </a:rPr>
              <a:t>HttpClient</a:t>
            </a:r>
            <a:endParaRPr lang="en-US"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44217" y="1408113"/>
            <a:ext cx="10514358" cy="5213350"/>
          </a:xfrm>
        </p:spPr>
        <p:txBody>
          <a:bodyPr>
            <a:normAutofit fontScale="32500" lnSpcReduction="20000"/>
          </a:bodyPr>
          <a:lstStyle/>
          <a:p>
            <a:pPr algn="just">
              <a:buFont typeface="Wingdings" panose="05000000000000000000" pitchFamily="2" charset="2"/>
              <a:buChar char="ü"/>
            </a:pPr>
            <a:r>
              <a:rPr lang="en-US" dirty="0" err="1">
                <a:latin typeface="Calibri" panose="020F0502020204030204" pitchFamily="34" charset="0"/>
                <a:cs typeface="Calibri" panose="020F0502020204030204" pitchFamily="34" charset="0"/>
              </a:rPr>
              <a:t>HttpClient</a:t>
            </a:r>
            <a:r>
              <a:rPr lang="en-US" dirty="0">
                <a:latin typeface="Calibri" panose="020F0502020204030204" pitchFamily="34" charset="0"/>
                <a:cs typeface="Calibri" panose="020F0502020204030204" pitchFamily="34" charset="0"/>
              </a:rPr>
              <a:t> implements a basic set of features for performing REST operations against a generic service.</a:t>
            </a:r>
          </a:p>
          <a:p>
            <a:pPr lvl="1" algn="just">
              <a:lnSpc>
                <a:spcPct val="170000"/>
              </a:lnSpc>
              <a:buFont typeface="Wingdings" panose="05000000000000000000" pitchFamily="2" charset="2"/>
              <a:buChar char="ü"/>
            </a:pPr>
            <a:r>
              <a:rPr lang="en-US" sz="2856" b="1" dirty="0">
                <a:latin typeface="Calibri" panose="020F0502020204030204" pitchFamily="34" charset="0"/>
                <a:cs typeface="Calibri" panose="020F0502020204030204" pitchFamily="34" charset="0"/>
              </a:rPr>
              <a:t>import { </a:t>
            </a:r>
            <a:r>
              <a:rPr lang="en-US" sz="2856" b="1" dirty="0" err="1">
                <a:latin typeface="Calibri" panose="020F0502020204030204" pitchFamily="34" charset="0"/>
                <a:cs typeface="Calibri" panose="020F0502020204030204" pitchFamily="34" charset="0"/>
              </a:rPr>
              <a:t>HttpClient</a:t>
            </a:r>
            <a:r>
              <a:rPr lang="en-US" sz="2856" b="1" dirty="0">
                <a:latin typeface="Calibri" panose="020F0502020204030204" pitchFamily="34" charset="0"/>
                <a:cs typeface="Calibri" panose="020F0502020204030204" pitchFamily="34" charset="0"/>
              </a:rPr>
              <a:t>, </a:t>
            </a:r>
            <a:r>
              <a:rPr lang="en-US" sz="2856" b="1" dirty="0" err="1">
                <a:latin typeface="Calibri" panose="020F0502020204030204" pitchFamily="34" charset="0"/>
                <a:cs typeface="Calibri" panose="020F0502020204030204" pitchFamily="34" charset="0"/>
              </a:rPr>
              <a:t>IHttpClientOptions</a:t>
            </a:r>
            <a:r>
              <a:rPr lang="en-US" sz="2856" b="1" dirty="0">
                <a:latin typeface="Calibri" panose="020F0502020204030204" pitchFamily="34" charset="0"/>
                <a:cs typeface="Calibri" panose="020F0502020204030204" pitchFamily="34" charset="0"/>
              </a:rPr>
              <a:t>, </a:t>
            </a:r>
            <a:r>
              <a:rPr lang="en-US" sz="2856" b="1" dirty="0" err="1">
                <a:latin typeface="Calibri" panose="020F0502020204030204" pitchFamily="34" charset="0"/>
                <a:cs typeface="Calibri" panose="020F0502020204030204" pitchFamily="34" charset="0"/>
              </a:rPr>
              <a:t>HttpClientResponse</a:t>
            </a:r>
            <a:r>
              <a:rPr lang="en-US" sz="2856" b="1" dirty="0">
                <a:latin typeface="Calibri" panose="020F0502020204030204" pitchFamily="34" charset="0"/>
                <a:cs typeface="Calibri" panose="020F0502020204030204" pitchFamily="34" charset="0"/>
              </a:rPr>
              <a:t> } from '@</a:t>
            </a:r>
            <a:r>
              <a:rPr lang="en-US" sz="2856" b="1" dirty="0" err="1">
                <a:latin typeface="Calibri" panose="020F0502020204030204" pitchFamily="34" charset="0"/>
                <a:cs typeface="Calibri" panose="020F0502020204030204" pitchFamily="34" charset="0"/>
              </a:rPr>
              <a:t>microsoft</a:t>
            </a:r>
            <a:r>
              <a:rPr lang="en-US" sz="2856" b="1" dirty="0">
                <a:latin typeface="Calibri" panose="020F0502020204030204" pitchFamily="34" charset="0"/>
                <a:cs typeface="Calibri" panose="020F0502020204030204" pitchFamily="34" charset="0"/>
              </a:rPr>
              <a:t>/</a:t>
            </a:r>
            <a:r>
              <a:rPr lang="en-US" sz="2856" b="1" dirty="0" err="1">
                <a:latin typeface="Calibri" panose="020F0502020204030204" pitchFamily="34" charset="0"/>
                <a:cs typeface="Calibri" panose="020F0502020204030204" pitchFamily="34" charset="0"/>
              </a:rPr>
              <a:t>sp</a:t>
            </a:r>
            <a:r>
              <a:rPr lang="en-US" sz="2856" b="1" dirty="0">
                <a:latin typeface="Calibri" panose="020F0502020204030204" pitchFamily="34" charset="0"/>
                <a:cs typeface="Calibri" panose="020F0502020204030204" pitchFamily="34" charset="0"/>
              </a:rPr>
              <a:t>-http’</a:t>
            </a:r>
          </a:p>
          <a:p>
            <a:pPr algn="just">
              <a:lnSpc>
                <a:spcPct val="17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If you already used the </a:t>
            </a:r>
            <a:r>
              <a:rPr lang="en-US" b="1" dirty="0" err="1">
                <a:latin typeface="Calibri" panose="020F0502020204030204" pitchFamily="34" charset="0"/>
                <a:cs typeface="Calibri" panose="020F0502020204030204" pitchFamily="34" charset="0"/>
              </a:rPr>
              <a:t>HttpClient</a:t>
            </a:r>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SPHttpClient</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your SharePoint Framework projects, you might have noticed that you have two types of request methods options: GET and POST. These two types of requests are the most used ones, but what if you want to use other HTTP methods like PUT, PATCH, DELETE?</a:t>
            </a:r>
          </a:p>
          <a:p>
            <a:pPr algn="just">
              <a:lnSpc>
                <a:spcPct val="17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If you need to make calls with other HTTP methods, you can make use of the fetch which is available on both </a:t>
            </a:r>
            <a:r>
              <a:rPr lang="en-US" b="1" dirty="0">
                <a:latin typeface="Calibri" panose="020F0502020204030204" pitchFamily="34" charset="0"/>
                <a:cs typeface="Calibri" panose="020F0502020204030204" pitchFamily="34" charset="0"/>
              </a:rPr>
              <a:t>the </a:t>
            </a:r>
            <a:r>
              <a:rPr lang="en-US" b="1" dirty="0" err="1">
                <a:latin typeface="Calibri" panose="020F0502020204030204" pitchFamily="34" charset="0"/>
                <a:cs typeface="Calibri" panose="020F0502020204030204" pitchFamily="34" charset="0"/>
              </a:rPr>
              <a:t>HttpClient</a:t>
            </a:r>
            <a:r>
              <a:rPr lang="en-US" b="1" dirty="0">
                <a:latin typeface="Calibri" panose="020F0502020204030204" pitchFamily="34" charset="0"/>
                <a:cs typeface="Calibri" panose="020F0502020204030204" pitchFamily="34" charset="0"/>
              </a:rPr>
              <a:t> and </a:t>
            </a:r>
            <a:r>
              <a:rPr lang="en-US" b="1" dirty="0" err="1">
                <a:latin typeface="Calibri" panose="020F0502020204030204" pitchFamily="34" charset="0"/>
                <a:cs typeface="Calibri" panose="020F0502020204030204" pitchFamily="34" charset="0"/>
              </a:rPr>
              <a:t>SPHttpClient</a:t>
            </a:r>
            <a:r>
              <a:rPr lang="en-US" b="1"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classes. The fetch method allows you to specify the HTTP method type per request yourself. Fetch is also used behind the scenes when you are using the GET and POST methods.</a:t>
            </a:r>
          </a:p>
          <a:p>
            <a:pPr algn="just">
              <a:lnSpc>
                <a:spcPct val="170000"/>
              </a:lnSpc>
              <a:buFont typeface="+mj-lt"/>
              <a:buAutoNum type="arabicPeriod"/>
            </a:pPr>
            <a:r>
              <a:rPr lang="en-US" b="1" dirty="0">
                <a:latin typeface="Calibri" panose="020F0502020204030204" pitchFamily="34" charset="0"/>
                <a:cs typeface="Calibri" panose="020F0502020204030204" pitchFamily="34" charset="0"/>
              </a:rPr>
              <a:t>how you can make use of the fetch method and specifying the request method to perform: </a:t>
            </a:r>
            <a:r>
              <a:rPr lang="en-US" b="1" dirty="0" err="1">
                <a:latin typeface="Calibri" panose="020F0502020204030204" pitchFamily="34" charset="0"/>
                <a:cs typeface="Calibri" panose="020F0502020204030204" pitchFamily="34" charset="0"/>
              </a:rPr>
              <a:t>spHttpClient</a:t>
            </a:r>
            <a:endParaRPr lang="en-US" b="1" dirty="0">
              <a:latin typeface="Calibri" panose="020F0502020204030204" pitchFamily="34" charset="0"/>
              <a:cs typeface="Calibri" panose="020F0502020204030204" pitchFamily="34" charset="0"/>
            </a:endParaRPr>
          </a:p>
          <a:p>
            <a:pPr marL="466298" lvl="1" indent="0" algn="just">
              <a:lnSpc>
                <a:spcPct val="150000"/>
              </a:lnSpc>
              <a:buNone/>
            </a:pPr>
            <a:r>
              <a:rPr lang="en-US" sz="2856" b="1" i="1" dirty="0" err="1">
                <a:solidFill>
                  <a:schemeClr val="accent6">
                    <a:lumMod val="75000"/>
                  </a:schemeClr>
                </a:solidFill>
                <a:highlight>
                  <a:srgbClr val="FFFF00"/>
                </a:highlight>
                <a:latin typeface="Calibri" panose="020F0502020204030204" pitchFamily="34" charset="0"/>
                <a:cs typeface="Calibri" panose="020F0502020204030204" pitchFamily="34" charset="0"/>
              </a:rPr>
              <a:t>this.props.context.spHttpClient.fetch</a:t>
            </a:r>
            <a:r>
              <a:rPr lang="en-US" sz="2856" b="1" i="1" dirty="0">
                <a:solidFill>
                  <a:schemeClr val="accent6">
                    <a:lumMod val="75000"/>
                  </a:schemeClr>
                </a:solidFill>
                <a:highlight>
                  <a:srgbClr val="FFFF00"/>
                </a:highlight>
                <a:latin typeface="Calibri" panose="020F0502020204030204" pitchFamily="34" charset="0"/>
                <a:cs typeface="Calibri" panose="020F0502020204030204" pitchFamily="34" charset="0"/>
              </a:rPr>
              <a:t>(</a:t>
            </a:r>
            <a:r>
              <a:rPr lang="en-US" sz="2856" b="1" i="1" dirty="0" err="1">
                <a:solidFill>
                  <a:schemeClr val="accent6">
                    <a:lumMod val="75000"/>
                  </a:schemeClr>
                </a:solidFill>
                <a:highlight>
                  <a:srgbClr val="FFFF00"/>
                </a:highlight>
                <a:latin typeface="Calibri" panose="020F0502020204030204" pitchFamily="34" charset="0"/>
                <a:cs typeface="Calibri" panose="020F0502020204030204" pitchFamily="34" charset="0"/>
              </a:rPr>
              <a:t>restUrl</a:t>
            </a:r>
            <a:r>
              <a:rPr lang="en-US" sz="2856" b="1" i="1" dirty="0">
                <a:solidFill>
                  <a:schemeClr val="accent6">
                    <a:lumMod val="75000"/>
                  </a:schemeClr>
                </a:solidFill>
                <a:highlight>
                  <a:srgbClr val="FFFF00"/>
                </a:highlight>
                <a:latin typeface="Calibri" panose="020F0502020204030204" pitchFamily="34" charset="0"/>
                <a:cs typeface="Calibri" panose="020F0502020204030204" pitchFamily="34" charset="0"/>
              </a:rPr>
              <a:t>, SPHttpClient.configurations.v1, {  </a:t>
            </a:r>
          </a:p>
          <a:p>
            <a:pPr marL="466298" lvl="1" indent="0">
              <a:lnSpc>
                <a:spcPct val="150000"/>
              </a:lnSpc>
              <a:buNone/>
            </a:pPr>
            <a:r>
              <a:rPr lang="en-US" sz="2856" b="1" i="1" dirty="0">
                <a:solidFill>
                  <a:schemeClr val="accent6">
                    <a:lumMod val="75000"/>
                  </a:schemeClr>
                </a:solidFill>
                <a:highlight>
                  <a:srgbClr val="FFFF00"/>
                </a:highlight>
                <a:latin typeface="Calibri" panose="020F0502020204030204" pitchFamily="34" charset="0"/>
                <a:cs typeface="Calibri" panose="020F0502020204030204" pitchFamily="34" charset="0"/>
              </a:rPr>
              <a:t>method: "PATCH",  </a:t>
            </a:r>
          </a:p>
          <a:p>
            <a:pPr marL="466298" lvl="1" indent="0">
              <a:lnSpc>
                <a:spcPct val="150000"/>
              </a:lnSpc>
              <a:buNone/>
            </a:pPr>
            <a:r>
              <a:rPr lang="en-US" sz="2856" b="1" i="1" dirty="0">
                <a:solidFill>
                  <a:schemeClr val="accent6">
                    <a:lumMod val="75000"/>
                  </a:schemeClr>
                </a:solidFill>
                <a:highlight>
                  <a:srgbClr val="FFFF00"/>
                </a:highlight>
                <a:latin typeface="Calibri" panose="020F0502020204030204" pitchFamily="34" charset="0"/>
                <a:cs typeface="Calibri" panose="020F0502020204030204" pitchFamily="34" charset="0"/>
              </a:rPr>
              <a:t>body: </a:t>
            </a:r>
            <a:r>
              <a:rPr lang="en-US" sz="2856" b="1" i="1" dirty="0" err="1">
                <a:solidFill>
                  <a:schemeClr val="accent6">
                    <a:lumMod val="75000"/>
                  </a:schemeClr>
                </a:solidFill>
                <a:highlight>
                  <a:srgbClr val="FFFF00"/>
                </a:highlight>
                <a:latin typeface="Calibri" panose="020F0502020204030204" pitchFamily="34" charset="0"/>
                <a:cs typeface="Calibri" panose="020F0502020204030204" pitchFamily="34" charset="0"/>
              </a:rPr>
              <a:t>JSON.stringify</a:t>
            </a:r>
            <a:r>
              <a:rPr lang="en-US" sz="2856" b="1" i="1" dirty="0">
                <a:solidFill>
                  <a:schemeClr val="accent6">
                    <a:lumMod val="75000"/>
                  </a:schemeClr>
                </a:solidFill>
                <a:highlight>
                  <a:srgbClr val="FFFF00"/>
                </a:highlight>
                <a:latin typeface="Calibri" panose="020F0502020204030204" pitchFamily="34" charset="0"/>
                <a:cs typeface="Calibri" panose="020F0502020204030204" pitchFamily="34" charset="0"/>
              </a:rPr>
              <a:t>({ </a:t>
            </a:r>
          </a:p>
          <a:p>
            <a:pPr marL="466298" lvl="1" indent="0">
              <a:lnSpc>
                <a:spcPct val="150000"/>
              </a:lnSpc>
              <a:buNone/>
            </a:pPr>
            <a:r>
              <a:rPr lang="en-US" sz="2856" b="1" i="1" dirty="0">
                <a:solidFill>
                  <a:schemeClr val="accent6">
                    <a:lumMod val="75000"/>
                  </a:schemeClr>
                </a:solidFill>
                <a:highlight>
                  <a:srgbClr val="FFFF00"/>
                </a:highlight>
                <a:latin typeface="Calibri" panose="020F0502020204030204" pitchFamily="34" charset="0"/>
                <a:cs typeface="Calibri" panose="020F0502020204030204" pitchFamily="34" charset="0"/>
              </a:rPr>
              <a:t>   "Something": "Some content to patch"  })</a:t>
            </a:r>
          </a:p>
          <a:p>
            <a:pPr marL="466298" lvl="1" indent="0">
              <a:lnSpc>
                <a:spcPct val="150000"/>
              </a:lnSpc>
              <a:buNone/>
            </a:pPr>
            <a:r>
              <a:rPr lang="en-US" sz="2856" b="1" i="1" dirty="0">
                <a:solidFill>
                  <a:schemeClr val="accent6">
                    <a:lumMod val="75000"/>
                  </a:schemeClr>
                </a:solidFill>
                <a:highlight>
                  <a:srgbClr val="FFFF00"/>
                </a:highlight>
                <a:latin typeface="Calibri" panose="020F0502020204030204" pitchFamily="34" charset="0"/>
                <a:cs typeface="Calibri" panose="020F0502020204030204" pitchFamily="34" charset="0"/>
              </a:rPr>
              <a:t>}).then((response: </a:t>
            </a:r>
            <a:r>
              <a:rPr lang="en-US" sz="2856" b="1" i="1" dirty="0" err="1">
                <a:solidFill>
                  <a:schemeClr val="accent6">
                    <a:lumMod val="75000"/>
                  </a:schemeClr>
                </a:solidFill>
                <a:highlight>
                  <a:srgbClr val="FFFF00"/>
                </a:highlight>
                <a:latin typeface="Calibri" panose="020F0502020204030204" pitchFamily="34" charset="0"/>
                <a:cs typeface="Calibri" panose="020F0502020204030204" pitchFamily="34" charset="0"/>
              </a:rPr>
              <a:t>SPHttpClientResponse</a:t>
            </a:r>
            <a:r>
              <a:rPr lang="en-US" sz="2856" b="1" i="1" dirty="0">
                <a:solidFill>
                  <a:schemeClr val="accent6">
                    <a:lumMod val="75000"/>
                  </a:schemeClr>
                </a:solidFill>
                <a:highlight>
                  <a:srgbClr val="FFFF00"/>
                </a:highlight>
                <a:latin typeface="Calibri" panose="020F0502020204030204" pitchFamily="34" charset="0"/>
                <a:cs typeface="Calibri" panose="020F0502020204030204" pitchFamily="34" charset="0"/>
              </a:rPr>
              <a:t>) =&gt; {   // Do your thing});</a:t>
            </a:r>
          </a:p>
          <a:p>
            <a:pPr marL="349724" indent="-349724">
              <a:lnSpc>
                <a:spcPct val="150000"/>
              </a:lnSpc>
              <a:buFont typeface="+mj-lt"/>
              <a:buAutoNum type="arabicPeriod"/>
            </a:pPr>
            <a:r>
              <a:rPr lang="en-US" b="1" dirty="0">
                <a:latin typeface="Calibri" panose="020F0502020204030204" pitchFamily="34" charset="0"/>
                <a:cs typeface="Calibri" panose="020F0502020204030204" pitchFamily="34" charset="0"/>
              </a:rPr>
              <a:t>with the </a:t>
            </a:r>
            <a:r>
              <a:rPr lang="en-US" b="1" dirty="0" err="1">
                <a:latin typeface="Calibri" panose="020F0502020204030204" pitchFamily="34" charset="0"/>
                <a:cs typeface="Calibri" panose="020F0502020204030204" pitchFamily="34" charset="0"/>
              </a:rPr>
              <a:t>HttpClient</a:t>
            </a:r>
            <a:r>
              <a:rPr lang="en-US" b="1" dirty="0">
                <a:latin typeface="Calibri" panose="020F0502020204030204" pitchFamily="34" charset="0"/>
                <a:cs typeface="Calibri" panose="020F0502020204030204" pitchFamily="34" charset="0"/>
              </a:rPr>
              <a:t>, but you will notice that is not that different to use:</a:t>
            </a:r>
          </a:p>
          <a:p>
            <a:pPr marL="466298" lvl="1" indent="0">
              <a:lnSpc>
                <a:spcPct val="150000"/>
              </a:lnSpc>
              <a:buNone/>
            </a:pPr>
            <a:r>
              <a:rPr lang="en-US" sz="2856" b="1" dirty="0" err="1">
                <a:solidFill>
                  <a:schemeClr val="accent6">
                    <a:lumMod val="75000"/>
                  </a:schemeClr>
                </a:solidFill>
                <a:highlight>
                  <a:srgbClr val="FFFF00"/>
                </a:highlight>
                <a:latin typeface="Calibri" panose="020F0502020204030204" pitchFamily="34" charset="0"/>
                <a:cs typeface="Calibri" panose="020F0502020204030204" pitchFamily="34" charset="0"/>
              </a:rPr>
              <a:t>this.props.context.httpClient.fetch</a:t>
            </a:r>
            <a:r>
              <a:rPr lang="en-US" sz="2856" b="1" dirty="0">
                <a:solidFill>
                  <a:schemeClr val="accent6">
                    <a:lumMod val="75000"/>
                  </a:schemeClr>
                </a:solidFill>
                <a:highlight>
                  <a:srgbClr val="FFFF00"/>
                </a:highlight>
                <a:latin typeface="Calibri" panose="020F0502020204030204" pitchFamily="34" charset="0"/>
                <a:cs typeface="Calibri" panose="020F0502020204030204" pitchFamily="34" charset="0"/>
              </a:rPr>
              <a:t>(</a:t>
            </a:r>
            <a:r>
              <a:rPr lang="en-US" sz="2856" b="1" dirty="0" err="1">
                <a:solidFill>
                  <a:schemeClr val="accent6">
                    <a:lumMod val="75000"/>
                  </a:schemeClr>
                </a:solidFill>
                <a:highlight>
                  <a:srgbClr val="FFFF00"/>
                </a:highlight>
                <a:latin typeface="Calibri" panose="020F0502020204030204" pitchFamily="34" charset="0"/>
                <a:cs typeface="Calibri" panose="020F0502020204030204" pitchFamily="34" charset="0"/>
              </a:rPr>
              <a:t>restUrl</a:t>
            </a:r>
            <a:r>
              <a:rPr lang="en-US" sz="2856" b="1" dirty="0">
                <a:solidFill>
                  <a:schemeClr val="accent6">
                    <a:lumMod val="75000"/>
                  </a:schemeClr>
                </a:solidFill>
                <a:highlight>
                  <a:srgbClr val="FFFF00"/>
                </a:highlight>
                <a:latin typeface="Calibri" panose="020F0502020204030204" pitchFamily="34" charset="0"/>
                <a:cs typeface="Calibri" panose="020F0502020204030204" pitchFamily="34" charset="0"/>
              </a:rPr>
              <a:t>, HttpClient.configurations.v1, </a:t>
            </a:r>
          </a:p>
          <a:p>
            <a:pPr marL="466298" lvl="1" indent="0">
              <a:lnSpc>
                <a:spcPct val="150000"/>
              </a:lnSpc>
              <a:buNone/>
            </a:pPr>
            <a:r>
              <a:rPr lang="en-US" sz="2856" b="1" dirty="0">
                <a:solidFill>
                  <a:schemeClr val="accent6">
                    <a:lumMod val="75000"/>
                  </a:schemeClr>
                </a:solidFill>
                <a:highlight>
                  <a:srgbClr val="FFFF00"/>
                </a:highlight>
                <a:latin typeface="Calibri" panose="020F0502020204030204" pitchFamily="34" charset="0"/>
                <a:cs typeface="Calibri" panose="020F0502020204030204" pitchFamily="34" charset="0"/>
              </a:rPr>
              <a:t>{  method: "DELETE"})</a:t>
            </a:r>
          </a:p>
          <a:p>
            <a:pPr marL="466298" lvl="1" indent="0">
              <a:lnSpc>
                <a:spcPct val="150000"/>
              </a:lnSpc>
              <a:buNone/>
            </a:pPr>
            <a:r>
              <a:rPr lang="en-US" sz="2856" b="1" dirty="0">
                <a:solidFill>
                  <a:schemeClr val="accent6">
                    <a:lumMod val="75000"/>
                  </a:schemeClr>
                </a:solidFill>
                <a:highlight>
                  <a:srgbClr val="FFFF00"/>
                </a:highlight>
                <a:latin typeface="Calibri" panose="020F0502020204030204" pitchFamily="34" charset="0"/>
                <a:cs typeface="Calibri" panose="020F0502020204030204" pitchFamily="34" charset="0"/>
              </a:rPr>
              <a:t>.then((response: </a:t>
            </a:r>
            <a:r>
              <a:rPr lang="en-US" sz="2856" b="1" dirty="0" err="1">
                <a:solidFill>
                  <a:schemeClr val="accent6">
                    <a:lumMod val="75000"/>
                  </a:schemeClr>
                </a:solidFill>
                <a:highlight>
                  <a:srgbClr val="FFFF00"/>
                </a:highlight>
                <a:latin typeface="Calibri" panose="020F0502020204030204" pitchFamily="34" charset="0"/>
                <a:cs typeface="Calibri" panose="020F0502020204030204" pitchFamily="34" charset="0"/>
              </a:rPr>
              <a:t>HttpClientResponse</a:t>
            </a:r>
            <a:r>
              <a:rPr lang="en-US" sz="2856" b="1" dirty="0">
                <a:solidFill>
                  <a:schemeClr val="accent6">
                    <a:lumMod val="75000"/>
                  </a:schemeClr>
                </a:solidFill>
                <a:highlight>
                  <a:srgbClr val="FFFF00"/>
                </a:highlight>
                <a:latin typeface="Calibri" panose="020F0502020204030204" pitchFamily="34" charset="0"/>
                <a:cs typeface="Calibri" panose="020F0502020204030204" pitchFamily="34" charset="0"/>
              </a:rPr>
              <a:t>) =&gt; {   // Do your thing</a:t>
            </a:r>
          </a:p>
          <a:p>
            <a:pPr marL="466298" lvl="1" indent="0">
              <a:lnSpc>
                <a:spcPct val="150000"/>
              </a:lnSpc>
              <a:buNone/>
            </a:pPr>
            <a:r>
              <a:rPr lang="en-US" sz="2856" b="1" dirty="0">
                <a:solidFill>
                  <a:schemeClr val="accent6">
                    <a:lumMod val="75000"/>
                  </a:schemeClr>
                </a:solidFill>
                <a:highlight>
                  <a:srgbClr val="FFFF00"/>
                </a:highlight>
                <a:latin typeface="Calibri" panose="020F0502020204030204" pitchFamily="34" charset="0"/>
                <a:cs typeface="Calibri" panose="020F0502020204030204" pitchFamily="34" charset="0"/>
              </a:rPr>
              <a:t>});</a:t>
            </a:r>
            <a:r>
              <a:rPr lang="en-US" sz="204" b="1" dirty="0" err="1">
                <a:highlight>
                  <a:srgbClr val="FFFF00"/>
                </a:highlight>
                <a:latin typeface="Calibri" panose="020F0502020204030204" pitchFamily="34" charset="0"/>
                <a:cs typeface="Calibri" panose="020F0502020204030204" pitchFamily="34" charset="0"/>
              </a:rPr>
              <a:t>zax</a:t>
            </a:r>
            <a:endParaRPr lang="en-US" sz="204" b="1" dirty="0">
              <a:highlight>
                <a:srgbClr val="FFFF00"/>
              </a:highligh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1653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7250" cy="1152939"/>
          </a:xfrm>
        </p:spPr>
        <p:txBody>
          <a:bodyPr>
            <a:normAutofit/>
          </a:bodyPr>
          <a:lstStyle/>
          <a:p>
            <a:pPr>
              <a:lnSpc>
                <a:spcPct val="150000"/>
              </a:lnSpc>
            </a:pPr>
            <a:r>
              <a:rPr lang="en-US" dirty="0">
                <a:solidFill>
                  <a:schemeClr val="tx1">
                    <a:lumMod val="65000"/>
                    <a:lumOff val="35000"/>
                  </a:schemeClr>
                </a:solidFill>
              </a:rPr>
              <a:t>Loading SharePoint data</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437062"/>
          </a:xfrm>
        </p:spPr>
        <p:txBody>
          <a:bodyPr>
            <a:normAutofit/>
          </a:bodyPr>
          <a:lstStyle/>
          <a:p>
            <a:pPr algn="just">
              <a:lnSpc>
                <a:spcPct val="110000"/>
              </a:lnSpc>
              <a:buFont typeface="Wingdings" panose="05000000000000000000" pitchFamily="2" charset="2"/>
              <a:buChar char="ü"/>
            </a:pPr>
            <a:r>
              <a:rPr lang="en-US" sz="1224" dirty="0"/>
              <a:t>SharePoint Framework is the new development model and it is a page and Web part model which provides full support for client-side SharePoint development, easy integration with SharePoint data, and support for open-source tooling.</a:t>
            </a:r>
          </a:p>
          <a:p>
            <a:pPr marL="0" indent="0">
              <a:lnSpc>
                <a:spcPct val="150000"/>
              </a:lnSpc>
              <a:buNone/>
            </a:pPr>
            <a:r>
              <a:rPr lang="en-US" sz="1428" b="1" dirty="0"/>
              <a:t>Standard “features” of </a:t>
            </a:r>
            <a:r>
              <a:rPr lang="en-US" sz="1428" b="1" dirty="0" err="1"/>
              <a:t>SPFx</a:t>
            </a:r>
            <a:r>
              <a:rPr lang="en-US" sz="1428" b="1" dirty="0"/>
              <a:t> </a:t>
            </a:r>
          </a:p>
          <a:p>
            <a:pPr>
              <a:lnSpc>
                <a:spcPct val="150000"/>
              </a:lnSpc>
              <a:buFont typeface="Wingdings" panose="05000000000000000000" pitchFamily="2" charset="2"/>
              <a:buChar char="ü"/>
            </a:pPr>
            <a:r>
              <a:rPr lang="en-US" sz="1428" dirty="0" err="1"/>
              <a:t>ToolchainAuthenticationSP</a:t>
            </a:r>
            <a:endParaRPr lang="en-US" sz="1428" dirty="0"/>
          </a:p>
          <a:p>
            <a:pPr>
              <a:lnSpc>
                <a:spcPct val="150000"/>
              </a:lnSpc>
              <a:buFont typeface="Wingdings" panose="05000000000000000000" pitchFamily="2" charset="2"/>
              <a:buChar char="ü"/>
            </a:pPr>
            <a:r>
              <a:rPr lang="en-US" sz="1428" dirty="0" err="1"/>
              <a:t>GraphAPI</a:t>
            </a:r>
            <a:r>
              <a:rPr lang="en-US" sz="1428" dirty="0"/>
              <a:t> and </a:t>
            </a:r>
            <a:r>
              <a:rPr lang="en-US" sz="1428" dirty="0" err="1"/>
              <a:t>WebAPI</a:t>
            </a:r>
            <a:r>
              <a:rPr lang="en-US" sz="1428" dirty="0"/>
              <a:t> Access</a:t>
            </a:r>
          </a:p>
          <a:p>
            <a:pPr>
              <a:lnSpc>
                <a:spcPct val="150000"/>
              </a:lnSpc>
              <a:buFont typeface="Wingdings" panose="05000000000000000000" pitchFamily="2" charset="2"/>
              <a:buChar char="ü"/>
            </a:pPr>
            <a:r>
              <a:rPr lang="en-US" sz="1428" dirty="0"/>
              <a:t>CDN hosting</a:t>
            </a:r>
          </a:p>
          <a:p>
            <a:pPr>
              <a:lnSpc>
                <a:spcPct val="150000"/>
              </a:lnSpc>
              <a:buFont typeface="Wingdings" panose="05000000000000000000" pitchFamily="2" charset="2"/>
              <a:buChar char="ü"/>
            </a:pPr>
            <a:r>
              <a:rPr lang="en-US" sz="1428" dirty="0"/>
              <a:t>Config experience</a:t>
            </a:r>
          </a:p>
          <a:p>
            <a:pPr>
              <a:lnSpc>
                <a:spcPct val="150000"/>
              </a:lnSpc>
              <a:buFont typeface="Wingdings" panose="05000000000000000000" pitchFamily="2" charset="2"/>
              <a:buChar char="ü"/>
            </a:pPr>
            <a:r>
              <a:rPr lang="en-US" sz="1428" dirty="0"/>
              <a:t>Solution hosting</a:t>
            </a:r>
          </a:p>
          <a:p>
            <a:pPr>
              <a:lnSpc>
                <a:spcPct val="150000"/>
              </a:lnSpc>
              <a:buFont typeface="Wingdings" panose="05000000000000000000" pitchFamily="2" charset="2"/>
              <a:buChar char="ü"/>
            </a:pPr>
            <a:r>
              <a:rPr lang="en-US" sz="1428" dirty="0"/>
              <a:t>Component is able to get the right application context</a:t>
            </a:r>
          </a:p>
          <a:p>
            <a:pPr>
              <a:lnSpc>
                <a:spcPct val="150000"/>
              </a:lnSpc>
              <a:buFont typeface="Wingdings" panose="05000000000000000000" pitchFamily="2" charset="2"/>
              <a:buChar char="ü"/>
            </a:pPr>
            <a:r>
              <a:rPr lang="en-US" sz="1428" dirty="0"/>
              <a:t>Tenant-wide Deployment </a:t>
            </a:r>
          </a:p>
        </p:txBody>
      </p:sp>
    </p:spTree>
    <p:extLst>
      <p:ext uri="{BB962C8B-B14F-4D97-AF65-F5344CB8AC3E}">
        <p14:creationId xmlns:p14="http://schemas.microsoft.com/office/powerpoint/2010/main" val="90360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813725" cy="369332"/>
          </a:xfrm>
          <a:prstGeom prst="rect">
            <a:avLst/>
          </a:prstGeom>
        </p:spPr>
        <p:txBody>
          <a:bodyPr wrap="none">
            <a:spAutoFit/>
          </a:bodyPr>
          <a:lstStyle/>
          <a:p>
            <a:pPr marL="285750" indent="-285750">
              <a:buFont typeface="Wingdings" panose="05000000000000000000" pitchFamily="2" charset="2"/>
              <a:buChar char="ü"/>
            </a:pPr>
            <a:r>
              <a:rPr lang="en-US" dirty="0"/>
              <a:t>Loading SharePoint lists with a Data Service and Mock Service </a:t>
            </a:r>
          </a:p>
        </p:txBody>
      </p:sp>
    </p:spTree>
    <p:extLst>
      <p:ext uri="{BB962C8B-B14F-4D97-AF65-F5344CB8AC3E}">
        <p14:creationId xmlns:p14="http://schemas.microsoft.com/office/powerpoint/2010/main" val="2748257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2511</TotalTime>
  <Words>4250</Words>
  <Application>Microsoft Office PowerPoint</Application>
  <PresentationFormat>Custom</PresentationFormat>
  <Paragraphs>580</Paragraphs>
  <Slides>42</Slides>
  <Notes>12</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56" baseType="lpstr">
      <vt:lpstr>Arial</vt:lpstr>
      <vt:lpstr>Calibri</vt:lpstr>
      <vt:lpstr>Consolas</vt:lpstr>
      <vt:lpstr>Roboto Mono</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Acrobat Document</vt:lpstr>
      <vt:lpstr>SharePoint Framework - Day 2</vt:lpstr>
      <vt:lpstr>Agenda</vt:lpstr>
      <vt:lpstr>Page Context</vt:lpstr>
      <vt:lpstr>Page Context …</vt:lpstr>
      <vt:lpstr>Web Services Overview</vt:lpstr>
      <vt:lpstr>SharePoint REST API’s</vt:lpstr>
      <vt:lpstr>Using HttpClient</vt:lpstr>
      <vt:lpstr>Loading SharePoint data</vt:lpstr>
      <vt:lpstr>Demo</vt:lpstr>
      <vt:lpstr>Agenda</vt:lpstr>
      <vt:lpstr>PowerPoint Presentation</vt:lpstr>
      <vt:lpstr>@pnp/spfx-controls-react</vt:lpstr>
      <vt:lpstr>Webpart Controls</vt:lpstr>
      <vt:lpstr>Field customizer controls</vt:lpstr>
      <vt:lpstr>PnP Library Overview</vt:lpstr>
      <vt:lpstr>@pnp/sp</vt:lpstr>
      <vt:lpstr>@pnp/sp</vt:lpstr>
      <vt:lpstr>Demo</vt:lpstr>
      <vt:lpstr>PowerPoint Presentation</vt:lpstr>
      <vt:lpstr>Fluent UI</vt:lpstr>
      <vt:lpstr>Fluent UI React</vt:lpstr>
      <vt:lpstr>Fluent UI Controls</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150</cp:revision>
  <dcterms:created xsi:type="dcterms:W3CDTF">2017-07-18T18:43:36Z</dcterms:created>
  <dcterms:modified xsi:type="dcterms:W3CDTF">2021-03-23T20:28:40Z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